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05" r:id="rId5"/>
    <p:sldId id="282" r:id="rId6"/>
    <p:sldId id="260" r:id="rId7"/>
    <p:sldId id="259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8" r:id="rId19"/>
    <p:sldId id="279" r:id="rId20"/>
    <p:sldId id="263" r:id="rId21"/>
    <p:sldId id="261" r:id="rId22"/>
    <p:sldId id="280" r:id="rId23"/>
    <p:sldId id="283" r:id="rId24"/>
    <p:sldId id="281" r:id="rId25"/>
    <p:sldId id="284" r:id="rId26"/>
    <p:sldId id="304" r:id="rId27"/>
    <p:sldId id="297" r:id="rId28"/>
    <p:sldId id="298" r:id="rId29"/>
    <p:sldId id="302" r:id="rId30"/>
    <p:sldId id="299" r:id="rId31"/>
    <p:sldId id="300" r:id="rId32"/>
    <p:sldId id="301" r:id="rId33"/>
    <p:sldId id="306" r:id="rId34"/>
    <p:sldId id="296" r:id="rId35"/>
    <p:sldId id="295" r:id="rId36"/>
    <p:sldId id="294" r:id="rId37"/>
    <p:sldId id="303" r:id="rId38"/>
    <p:sldId id="28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437D37-64F9-4C6E-861B-EB9DC4A9E28A}" type="doc">
      <dgm:prSet loTypeId="urn:microsoft.com/office/officeart/2005/8/layout/vProcess5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709C682-D470-4B9E-927E-BA15C9D1390C}">
      <dgm:prSet phldrT="[Text]"/>
      <dgm:spPr/>
      <dgm:t>
        <a:bodyPr/>
        <a:lstStyle/>
        <a:p>
          <a:pPr algn="ctr"/>
          <a:r>
            <a:rPr lang="ka-GE" b="1" dirty="0"/>
            <a:t>საჭიროების შეფასება / დაგეგმვის არეალის განსაზღვრა</a:t>
          </a:r>
          <a:endParaRPr lang="en-US" b="1" dirty="0"/>
        </a:p>
      </dgm:t>
    </dgm:pt>
    <dgm:pt modelId="{4BE36309-4793-4957-B2E6-611AAF15124D}" type="parTrans" cxnId="{9DD1C02A-E778-4175-9414-C092112C9129}">
      <dgm:prSet/>
      <dgm:spPr/>
      <dgm:t>
        <a:bodyPr/>
        <a:lstStyle/>
        <a:p>
          <a:pPr algn="ctr"/>
          <a:endParaRPr lang="en-US"/>
        </a:p>
      </dgm:t>
    </dgm:pt>
    <dgm:pt modelId="{4D0C6C1A-80BC-4C7D-9114-9F2B4A9F16D6}" type="sibTrans" cxnId="{9DD1C02A-E778-4175-9414-C092112C9129}">
      <dgm:prSet/>
      <dgm:spPr/>
      <dgm:t>
        <a:bodyPr/>
        <a:lstStyle/>
        <a:p>
          <a:pPr algn="ctr"/>
          <a:endParaRPr lang="en-US"/>
        </a:p>
      </dgm:t>
    </dgm:pt>
    <dgm:pt modelId="{5D84A829-639A-4175-A949-EE53B7ECAF03}">
      <dgm:prSet phldrT="[Text]"/>
      <dgm:spPr/>
      <dgm:t>
        <a:bodyPr/>
        <a:lstStyle/>
        <a:p>
          <a:pPr algn="ctr"/>
          <a:r>
            <a:rPr lang="ka-GE" b="1" dirty="0"/>
            <a:t>საინფორმაციო კამპანია</a:t>
          </a:r>
          <a:endParaRPr lang="en-US" dirty="0"/>
        </a:p>
      </dgm:t>
    </dgm:pt>
    <dgm:pt modelId="{F98B0EB2-3797-4D20-BD84-BCD253545E43}" type="parTrans" cxnId="{37C704A7-5496-4F9A-AA0A-545D188ADB1E}">
      <dgm:prSet/>
      <dgm:spPr/>
      <dgm:t>
        <a:bodyPr/>
        <a:lstStyle/>
        <a:p>
          <a:pPr algn="ctr"/>
          <a:endParaRPr lang="en-US"/>
        </a:p>
      </dgm:t>
    </dgm:pt>
    <dgm:pt modelId="{DBE5E9C9-0B33-4EC3-B087-7B07049776FD}" type="sibTrans" cxnId="{37C704A7-5496-4F9A-AA0A-545D188ADB1E}">
      <dgm:prSet/>
      <dgm:spPr/>
      <dgm:t>
        <a:bodyPr/>
        <a:lstStyle/>
        <a:p>
          <a:pPr algn="ctr"/>
          <a:endParaRPr lang="en-US"/>
        </a:p>
      </dgm:t>
    </dgm:pt>
    <dgm:pt modelId="{ED367FEB-9A44-489C-ABA3-13A4C7FD189A}">
      <dgm:prSet/>
      <dgm:spPr/>
      <dgm:t>
        <a:bodyPr/>
        <a:lstStyle/>
        <a:p>
          <a:pPr algn="ctr"/>
          <a:r>
            <a:rPr lang="ka-GE" b="1" dirty="0"/>
            <a:t>სამუშაო ჯგუფების ფორმირება საჯარო შეხვედრაზე</a:t>
          </a:r>
          <a:endParaRPr lang="en-US" b="1" dirty="0"/>
        </a:p>
      </dgm:t>
    </dgm:pt>
    <dgm:pt modelId="{200C11A2-9989-43B8-8EFA-68AF8BBFA657}" type="parTrans" cxnId="{0A02DB8F-5D28-409C-8A37-57159C3B6D53}">
      <dgm:prSet/>
      <dgm:spPr/>
      <dgm:t>
        <a:bodyPr/>
        <a:lstStyle/>
        <a:p>
          <a:pPr algn="ctr"/>
          <a:endParaRPr lang="en-US"/>
        </a:p>
      </dgm:t>
    </dgm:pt>
    <dgm:pt modelId="{A48922B7-D813-4EAC-B3EC-8B9E0547C25D}" type="sibTrans" cxnId="{0A02DB8F-5D28-409C-8A37-57159C3B6D53}">
      <dgm:prSet/>
      <dgm:spPr/>
      <dgm:t>
        <a:bodyPr/>
        <a:lstStyle/>
        <a:p>
          <a:pPr algn="ctr"/>
          <a:endParaRPr lang="en-US"/>
        </a:p>
      </dgm:t>
    </dgm:pt>
    <dgm:pt modelId="{C0EE8880-9EAC-47F6-9D10-84538058C4B9}">
      <dgm:prSet/>
      <dgm:spPr/>
      <dgm:t>
        <a:bodyPr/>
        <a:lstStyle/>
        <a:p>
          <a:pPr algn="ctr"/>
          <a:r>
            <a:rPr lang="ka-GE" b="1" dirty="0"/>
            <a:t>საერთო ხედვის შემუშავება</a:t>
          </a:r>
          <a:endParaRPr lang="en-US" b="1" dirty="0"/>
        </a:p>
      </dgm:t>
    </dgm:pt>
    <dgm:pt modelId="{137965C0-413B-4A1B-8025-6E89191236CD}" type="parTrans" cxnId="{ADACF788-EF53-4FCC-8E24-83CB8D0F5775}">
      <dgm:prSet/>
      <dgm:spPr/>
      <dgm:t>
        <a:bodyPr/>
        <a:lstStyle/>
        <a:p>
          <a:pPr algn="ctr"/>
          <a:endParaRPr lang="en-US"/>
        </a:p>
      </dgm:t>
    </dgm:pt>
    <dgm:pt modelId="{163888EE-D31B-409A-9248-869A38ACE4A2}" type="sibTrans" cxnId="{ADACF788-EF53-4FCC-8E24-83CB8D0F5775}">
      <dgm:prSet/>
      <dgm:spPr/>
      <dgm:t>
        <a:bodyPr/>
        <a:lstStyle/>
        <a:p>
          <a:pPr algn="ctr"/>
          <a:endParaRPr lang="en-US"/>
        </a:p>
      </dgm:t>
    </dgm:pt>
    <dgm:pt modelId="{C5387ED4-CCE1-43B8-9A12-4CABA3E5DF0C}">
      <dgm:prSet/>
      <dgm:spPr/>
      <dgm:t>
        <a:bodyPr/>
        <a:lstStyle/>
        <a:p>
          <a:pPr algn="ctr"/>
          <a:r>
            <a:rPr lang="ka-GE" b="1" dirty="0"/>
            <a:t>შედეგების თაობაზე მოსახლეობის ინფორმირება</a:t>
          </a:r>
          <a:endParaRPr lang="en-US" b="1" dirty="0"/>
        </a:p>
      </dgm:t>
    </dgm:pt>
    <dgm:pt modelId="{F9D4DE83-4101-44F5-AFF2-D707F65799DA}" type="sibTrans" cxnId="{5642D467-BB2F-46E6-A414-B1F1DE554A31}">
      <dgm:prSet/>
      <dgm:spPr/>
      <dgm:t>
        <a:bodyPr/>
        <a:lstStyle/>
        <a:p>
          <a:pPr algn="ctr"/>
          <a:endParaRPr lang="en-US"/>
        </a:p>
      </dgm:t>
    </dgm:pt>
    <dgm:pt modelId="{6E2B9844-D885-424F-8EC1-124E30D2955D}" type="parTrans" cxnId="{5642D467-BB2F-46E6-A414-B1F1DE554A31}">
      <dgm:prSet/>
      <dgm:spPr/>
      <dgm:t>
        <a:bodyPr/>
        <a:lstStyle/>
        <a:p>
          <a:pPr algn="ctr"/>
          <a:endParaRPr lang="en-US"/>
        </a:p>
      </dgm:t>
    </dgm:pt>
    <dgm:pt modelId="{36533004-B858-4554-B58D-8B0303C7DA68}" type="pres">
      <dgm:prSet presAssocID="{D3437D37-64F9-4C6E-861B-EB9DC4A9E28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1E4F51-6576-427F-B61F-09D28A0D5261}" type="pres">
      <dgm:prSet presAssocID="{D3437D37-64F9-4C6E-861B-EB9DC4A9E28A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2D6ECC2D-A9D8-495D-910E-C8D072FAC7C7}" type="pres">
      <dgm:prSet presAssocID="{D3437D37-64F9-4C6E-861B-EB9DC4A9E28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94EE9E-E54B-4671-AA40-8E28425D5D2B}" type="pres">
      <dgm:prSet presAssocID="{D3437D37-64F9-4C6E-861B-EB9DC4A9E28A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52FCFD-3611-47BF-8DD3-30F0AA699F6A}" type="pres">
      <dgm:prSet presAssocID="{D3437D37-64F9-4C6E-861B-EB9DC4A9E28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39E1D3-D2CB-4B3D-8013-93FA3B9CE87F}" type="pres">
      <dgm:prSet presAssocID="{D3437D37-64F9-4C6E-861B-EB9DC4A9E28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88FF1A-0637-464D-9537-ED6A046E22CC}" type="pres">
      <dgm:prSet presAssocID="{D3437D37-64F9-4C6E-861B-EB9DC4A9E28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7158A-62E1-4698-AE1C-7F8A1DE8844C}" type="pres">
      <dgm:prSet presAssocID="{D3437D37-64F9-4C6E-861B-EB9DC4A9E28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F26E9E-5B50-4FC4-9CF1-4ABB8AEB60E3}" type="pres">
      <dgm:prSet presAssocID="{D3437D37-64F9-4C6E-861B-EB9DC4A9E28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4E445-6177-44D5-990D-D65D10194EC0}" type="pres">
      <dgm:prSet presAssocID="{D3437D37-64F9-4C6E-861B-EB9DC4A9E28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6BD614-45A0-4267-B040-1B3D12F789C6}" type="pres">
      <dgm:prSet presAssocID="{D3437D37-64F9-4C6E-861B-EB9DC4A9E28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17ADC-BA99-4064-B8FF-F417553B2F7D}" type="pres">
      <dgm:prSet presAssocID="{D3437D37-64F9-4C6E-861B-EB9DC4A9E28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1FB177-C80B-422B-9490-1C08A2592DF8}" type="pres">
      <dgm:prSet presAssocID="{D3437D37-64F9-4C6E-861B-EB9DC4A9E28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1CC0D-A967-44D6-8573-DC6DF2EC62D9}" type="pres">
      <dgm:prSet presAssocID="{D3437D37-64F9-4C6E-861B-EB9DC4A9E28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C8E7F-95A3-4963-95C4-EC794D5C1CB5}" type="pres">
      <dgm:prSet presAssocID="{D3437D37-64F9-4C6E-861B-EB9DC4A9E28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76889-B958-4D52-879B-08221C5EA24C}" type="pres">
      <dgm:prSet presAssocID="{D3437D37-64F9-4C6E-861B-EB9DC4A9E28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11E88E-96E5-4E54-A5AB-B08DF8BFA440}" type="presOf" srcId="{5D84A829-639A-4175-A949-EE53B7ECAF03}" destId="{B894EE9E-E54B-4671-AA40-8E28425D5D2B}" srcOrd="0" destOrd="0" presId="urn:microsoft.com/office/officeart/2005/8/layout/vProcess5"/>
    <dgm:cxn modelId="{367DF986-CD00-4C32-ADDB-42EF5D657AEC}" type="presOf" srcId="{ED367FEB-9A44-489C-ABA3-13A4C7FD189A}" destId="{5852FCFD-3611-47BF-8DD3-30F0AA699F6A}" srcOrd="0" destOrd="0" presId="urn:microsoft.com/office/officeart/2005/8/layout/vProcess5"/>
    <dgm:cxn modelId="{B0F20B50-746E-49AE-893C-A751A49C8398}" type="presOf" srcId="{D3437D37-64F9-4C6E-861B-EB9DC4A9E28A}" destId="{36533004-B858-4554-B58D-8B0303C7DA68}" srcOrd="0" destOrd="0" presId="urn:microsoft.com/office/officeart/2005/8/layout/vProcess5"/>
    <dgm:cxn modelId="{714CF08C-5274-4F4D-AFDB-6D6DE2E0155F}" type="presOf" srcId="{C5387ED4-CCE1-43B8-9A12-4CABA3E5DF0C}" destId="{DB676889-B958-4D52-879B-08221C5EA24C}" srcOrd="1" destOrd="0" presId="urn:microsoft.com/office/officeart/2005/8/layout/vProcess5"/>
    <dgm:cxn modelId="{C4455635-BFC0-4DF2-B818-3BE45824BA19}" type="presOf" srcId="{D709C682-D470-4B9E-927E-BA15C9D1390C}" destId="{2D6ECC2D-A9D8-495D-910E-C8D072FAC7C7}" srcOrd="0" destOrd="0" presId="urn:microsoft.com/office/officeart/2005/8/layout/vProcess5"/>
    <dgm:cxn modelId="{DDBA5326-0BD3-4747-8D01-0D0B11B8BA0C}" type="presOf" srcId="{DBE5E9C9-0B33-4EC3-B087-7B07049776FD}" destId="{FDF26E9E-5B50-4FC4-9CF1-4ABB8AEB60E3}" srcOrd="0" destOrd="0" presId="urn:microsoft.com/office/officeart/2005/8/layout/vProcess5"/>
    <dgm:cxn modelId="{0BA61B05-D5AE-4A94-8D9B-DB8CB2368B41}" type="presOf" srcId="{C5387ED4-CCE1-43B8-9A12-4CABA3E5DF0C}" destId="{E588FF1A-0637-464D-9537-ED6A046E22CC}" srcOrd="0" destOrd="0" presId="urn:microsoft.com/office/officeart/2005/8/layout/vProcess5"/>
    <dgm:cxn modelId="{9DD1C02A-E778-4175-9414-C092112C9129}" srcId="{D3437D37-64F9-4C6E-861B-EB9DC4A9E28A}" destId="{D709C682-D470-4B9E-927E-BA15C9D1390C}" srcOrd="0" destOrd="0" parTransId="{4BE36309-4793-4957-B2E6-611AAF15124D}" sibTransId="{4D0C6C1A-80BC-4C7D-9114-9F2B4A9F16D6}"/>
    <dgm:cxn modelId="{9981681F-D780-4510-8E8E-57D11E02FF10}" type="presOf" srcId="{C0EE8880-9EAC-47F6-9D10-84538058C4B9}" destId="{069C8E7F-95A3-4963-95C4-EC794D5C1CB5}" srcOrd="1" destOrd="0" presId="urn:microsoft.com/office/officeart/2005/8/layout/vProcess5"/>
    <dgm:cxn modelId="{ED169B49-73D5-48DF-B018-BD4E53670BE7}" type="presOf" srcId="{4D0C6C1A-80BC-4C7D-9114-9F2B4A9F16D6}" destId="{30B7158A-62E1-4698-AE1C-7F8A1DE8844C}" srcOrd="0" destOrd="0" presId="urn:microsoft.com/office/officeart/2005/8/layout/vProcess5"/>
    <dgm:cxn modelId="{7CE0926B-0D5B-4F89-98AB-C0945671AE5E}" type="presOf" srcId="{A48922B7-D813-4EAC-B3EC-8B9E0547C25D}" destId="{8534E445-6177-44D5-990D-D65D10194EC0}" srcOrd="0" destOrd="0" presId="urn:microsoft.com/office/officeart/2005/8/layout/vProcess5"/>
    <dgm:cxn modelId="{0A02DB8F-5D28-409C-8A37-57159C3B6D53}" srcId="{D3437D37-64F9-4C6E-861B-EB9DC4A9E28A}" destId="{ED367FEB-9A44-489C-ABA3-13A4C7FD189A}" srcOrd="2" destOrd="0" parTransId="{200C11A2-9989-43B8-8EFA-68AF8BBFA657}" sibTransId="{A48922B7-D813-4EAC-B3EC-8B9E0547C25D}"/>
    <dgm:cxn modelId="{ADACF788-EF53-4FCC-8E24-83CB8D0F5775}" srcId="{D3437D37-64F9-4C6E-861B-EB9DC4A9E28A}" destId="{C0EE8880-9EAC-47F6-9D10-84538058C4B9}" srcOrd="3" destOrd="0" parTransId="{137965C0-413B-4A1B-8025-6E89191236CD}" sibTransId="{163888EE-D31B-409A-9248-869A38ACE4A2}"/>
    <dgm:cxn modelId="{A8A51DD1-6A12-4200-84D9-6901601898E8}" type="presOf" srcId="{D709C682-D470-4B9E-927E-BA15C9D1390C}" destId="{EB817ADC-BA99-4064-B8FF-F417553B2F7D}" srcOrd="1" destOrd="0" presId="urn:microsoft.com/office/officeart/2005/8/layout/vProcess5"/>
    <dgm:cxn modelId="{5642D467-BB2F-46E6-A414-B1F1DE554A31}" srcId="{D3437D37-64F9-4C6E-861B-EB9DC4A9E28A}" destId="{C5387ED4-CCE1-43B8-9A12-4CABA3E5DF0C}" srcOrd="4" destOrd="0" parTransId="{6E2B9844-D885-424F-8EC1-124E30D2955D}" sibTransId="{F9D4DE83-4101-44F5-AFF2-D707F65799DA}"/>
    <dgm:cxn modelId="{F02755F3-CA27-4C92-8694-C037C6D5C0E0}" type="presOf" srcId="{ED367FEB-9A44-489C-ABA3-13A4C7FD189A}" destId="{4BE1CC0D-A967-44D6-8573-DC6DF2EC62D9}" srcOrd="1" destOrd="0" presId="urn:microsoft.com/office/officeart/2005/8/layout/vProcess5"/>
    <dgm:cxn modelId="{CAEDE3FA-6895-4666-ADEB-B5E02195D4A0}" type="presOf" srcId="{C0EE8880-9EAC-47F6-9D10-84538058C4B9}" destId="{5739E1D3-D2CB-4B3D-8013-93FA3B9CE87F}" srcOrd="0" destOrd="0" presId="urn:microsoft.com/office/officeart/2005/8/layout/vProcess5"/>
    <dgm:cxn modelId="{6D3C98C7-F658-49F9-8C76-BECB713A7BC2}" type="presOf" srcId="{163888EE-D31B-409A-9248-869A38ACE4A2}" destId="{256BD614-45A0-4267-B040-1B3D12F789C6}" srcOrd="0" destOrd="0" presId="urn:microsoft.com/office/officeart/2005/8/layout/vProcess5"/>
    <dgm:cxn modelId="{2DCBC7F4-E4A7-4137-8BCE-F551905E8C40}" type="presOf" srcId="{5D84A829-639A-4175-A949-EE53B7ECAF03}" destId="{D41FB177-C80B-422B-9490-1C08A2592DF8}" srcOrd="1" destOrd="0" presId="urn:microsoft.com/office/officeart/2005/8/layout/vProcess5"/>
    <dgm:cxn modelId="{37C704A7-5496-4F9A-AA0A-545D188ADB1E}" srcId="{D3437D37-64F9-4C6E-861B-EB9DC4A9E28A}" destId="{5D84A829-639A-4175-A949-EE53B7ECAF03}" srcOrd="1" destOrd="0" parTransId="{F98B0EB2-3797-4D20-BD84-BCD253545E43}" sibTransId="{DBE5E9C9-0B33-4EC3-B087-7B07049776FD}"/>
    <dgm:cxn modelId="{B211586B-080A-4F00-B426-4D0F87EBC9BF}" type="presParOf" srcId="{36533004-B858-4554-B58D-8B0303C7DA68}" destId="{B11E4F51-6576-427F-B61F-09D28A0D5261}" srcOrd="0" destOrd="0" presId="urn:microsoft.com/office/officeart/2005/8/layout/vProcess5"/>
    <dgm:cxn modelId="{3107A00C-8EC8-438C-BE70-EF7BB554EE43}" type="presParOf" srcId="{36533004-B858-4554-B58D-8B0303C7DA68}" destId="{2D6ECC2D-A9D8-495D-910E-C8D072FAC7C7}" srcOrd="1" destOrd="0" presId="urn:microsoft.com/office/officeart/2005/8/layout/vProcess5"/>
    <dgm:cxn modelId="{C5604A6C-5472-4C96-BECB-949BA67EC4BB}" type="presParOf" srcId="{36533004-B858-4554-B58D-8B0303C7DA68}" destId="{B894EE9E-E54B-4671-AA40-8E28425D5D2B}" srcOrd="2" destOrd="0" presId="urn:microsoft.com/office/officeart/2005/8/layout/vProcess5"/>
    <dgm:cxn modelId="{5A573B5A-80AD-49ED-A1DF-F4EA4BC60596}" type="presParOf" srcId="{36533004-B858-4554-B58D-8B0303C7DA68}" destId="{5852FCFD-3611-47BF-8DD3-30F0AA699F6A}" srcOrd="3" destOrd="0" presId="urn:microsoft.com/office/officeart/2005/8/layout/vProcess5"/>
    <dgm:cxn modelId="{36248794-83D4-4AFB-9D91-8699FC136D6F}" type="presParOf" srcId="{36533004-B858-4554-B58D-8B0303C7DA68}" destId="{5739E1D3-D2CB-4B3D-8013-93FA3B9CE87F}" srcOrd="4" destOrd="0" presId="urn:microsoft.com/office/officeart/2005/8/layout/vProcess5"/>
    <dgm:cxn modelId="{3276D38B-60AC-46AA-81AC-96E17E243655}" type="presParOf" srcId="{36533004-B858-4554-B58D-8B0303C7DA68}" destId="{E588FF1A-0637-464D-9537-ED6A046E22CC}" srcOrd="5" destOrd="0" presId="urn:microsoft.com/office/officeart/2005/8/layout/vProcess5"/>
    <dgm:cxn modelId="{F91FB49A-3539-4268-9BB4-3C31CEA209AB}" type="presParOf" srcId="{36533004-B858-4554-B58D-8B0303C7DA68}" destId="{30B7158A-62E1-4698-AE1C-7F8A1DE8844C}" srcOrd="6" destOrd="0" presId="urn:microsoft.com/office/officeart/2005/8/layout/vProcess5"/>
    <dgm:cxn modelId="{CDECAC44-FD44-450F-93E6-83372518D612}" type="presParOf" srcId="{36533004-B858-4554-B58D-8B0303C7DA68}" destId="{FDF26E9E-5B50-4FC4-9CF1-4ABB8AEB60E3}" srcOrd="7" destOrd="0" presId="urn:microsoft.com/office/officeart/2005/8/layout/vProcess5"/>
    <dgm:cxn modelId="{0B2F8AED-142F-4E2D-8945-3A700F10EC33}" type="presParOf" srcId="{36533004-B858-4554-B58D-8B0303C7DA68}" destId="{8534E445-6177-44D5-990D-D65D10194EC0}" srcOrd="8" destOrd="0" presId="urn:microsoft.com/office/officeart/2005/8/layout/vProcess5"/>
    <dgm:cxn modelId="{81384B36-BD0F-43D7-91FC-B80780519CE4}" type="presParOf" srcId="{36533004-B858-4554-B58D-8B0303C7DA68}" destId="{256BD614-45A0-4267-B040-1B3D12F789C6}" srcOrd="9" destOrd="0" presId="urn:microsoft.com/office/officeart/2005/8/layout/vProcess5"/>
    <dgm:cxn modelId="{80B3D424-35C3-42B3-9A43-7ACC08BD4799}" type="presParOf" srcId="{36533004-B858-4554-B58D-8B0303C7DA68}" destId="{EB817ADC-BA99-4064-B8FF-F417553B2F7D}" srcOrd="10" destOrd="0" presId="urn:microsoft.com/office/officeart/2005/8/layout/vProcess5"/>
    <dgm:cxn modelId="{81BCBAD7-9364-4275-91A2-D440E76C22D4}" type="presParOf" srcId="{36533004-B858-4554-B58D-8B0303C7DA68}" destId="{D41FB177-C80B-422B-9490-1C08A2592DF8}" srcOrd="11" destOrd="0" presId="urn:microsoft.com/office/officeart/2005/8/layout/vProcess5"/>
    <dgm:cxn modelId="{0C9762E0-D450-4D0E-B3B8-91E4F84A5E0F}" type="presParOf" srcId="{36533004-B858-4554-B58D-8B0303C7DA68}" destId="{4BE1CC0D-A967-44D6-8573-DC6DF2EC62D9}" srcOrd="12" destOrd="0" presId="urn:microsoft.com/office/officeart/2005/8/layout/vProcess5"/>
    <dgm:cxn modelId="{A5AB141B-F4CB-436E-A83E-2F0DA44D4E2E}" type="presParOf" srcId="{36533004-B858-4554-B58D-8B0303C7DA68}" destId="{069C8E7F-95A3-4963-95C4-EC794D5C1CB5}" srcOrd="13" destOrd="0" presId="urn:microsoft.com/office/officeart/2005/8/layout/vProcess5"/>
    <dgm:cxn modelId="{D142894F-23A7-4BC6-8CED-07C9D4461A71}" type="presParOf" srcId="{36533004-B858-4554-B58D-8B0303C7DA68}" destId="{DB676889-B958-4D52-879B-08221C5EA24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5B7A3F-3602-4621-AED6-7D61A12E0D68}" type="doc">
      <dgm:prSet loTypeId="urn:microsoft.com/office/officeart/2005/8/layout/hProcess9" loCatId="process" qsTypeId="urn:microsoft.com/office/officeart/2005/8/quickstyle/3d7" qsCatId="3D" csTypeId="urn:microsoft.com/office/officeart/2005/8/colors/accent4_4" csCatId="accent4" phldr="1"/>
      <dgm:spPr/>
    </dgm:pt>
    <dgm:pt modelId="{E8F8D95B-A974-4F68-B53C-219326EFF161}">
      <dgm:prSet phldrT="[Text]" custT="1"/>
      <dgm:spPr/>
      <dgm:t>
        <a:bodyPr/>
        <a:lstStyle/>
        <a:p>
          <a:r>
            <a:rPr lang="ka-GE" sz="900" b="1" dirty="0" smtClean="0"/>
            <a:t>მერის საჯარო ანგარიში</a:t>
          </a:r>
          <a:endParaRPr lang="en-US" sz="900" b="1" dirty="0"/>
        </a:p>
      </dgm:t>
    </dgm:pt>
    <dgm:pt modelId="{59C9CC5D-59F7-4F01-BD00-B9E823A2792E}" type="parTrans" cxnId="{7215A63C-10C5-4C78-858C-F3D19C10C86D}">
      <dgm:prSet/>
      <dgm:spPr/>
      <dgm:t>
        <a:bodyPr/>
        <a:lstStyle/>
        <a:p>
          <a:endParaRPr lang="en-US"/>
        </a:p>
      </dgm:t>
    </dgm:pt>
    <dgm:pt modelId="{9C8D271D-EF19-4ACD-AA84-DDEE4A9B88F8}" type="sibTrans" cxnId="{7215A63C-10C5-4C78-858C-F3D19C10C86D}">
      <dgm:prSet/>
      <dgm:spPr/>
      <dgm:t>
        <a:bodyPr/>
        <a:lstStyle/>
        <a:p>
          <a:endParaRPr lang="en-US"/>
        </a:p>
      </dgm:t>
    </dgm:pt>
    <dgm:pt modelId="{38D35C49-D48B-4FDC-8051-9164A8F1B29E}">
      <dgm:prSet phldrT="[Text]" custT="1"/>
      <dgm:spPr/>
      <dgm:t>
        <a:bodyPr/>
        <a:lstStyle/>
        <a:p>
          <a:r>
            <a:rPr lang="ka-GE" sz="900" b="1" smtClean="0"/>
            <a:t>ტრენინგები და სამუშაო ჯგუფებში მუშაობა</a:t>
          </a:r>
          <a:endParaRPr lang="en-US" sz="900" b="1"/>
        </a:p>
      </dgm:t>
    </dgm:pt>
    <dgm:pt modelId="{99FA0E4D-CB86-4098-8118-D8F3A4CFE333}" type="parTrans" cxnId="{359DB724-CFB0-466B-85B5-44F34CC58DDF}">
      <dgm:prSet/>
      <dgm:spPr/>
      <dgm:t>
        <a:bodyPr/>
        <a:lstStyle/>
        <a:p>
          <a:endParaRPr lang="en-US"/>
        </a:p>
      </dgm:t>
    </dgm:pt>
    <dgm:pt modelId="{4C7A45C1-ED1F-476A-9AE8-697FD75F3855}" type="sibTrans" cxnId="{359DB724-CFB0-466B-85B5-44F34CC58DDF}">
      <dgm:prSet/>
      <dgm:spPr/>
      <dgm:t>
        <a:bodyPr/>
        <a:lstStyle/>
        <a:p>
          <a:endParaRPr lang="en-US"/>
        </a:p>
      </dgm:t>
    </dgm:pt>
    <dgm:pt modelId="{CA8B3DCE-5BAF-4588-81BD-930258E99A6F}">
      <dgm:prSet phldrT="[Text]" custT="1"/>
      <dgm:spPr/>
      <dgm:t>
        <a:bodyPr/>
        <a:lstStyle/>
        <a:p>
          <a:r>
            <a:rPr lang="ka-GE" sz="900" b="1" smtClean="0"/>
            <a:t>შერჩეული პროექტის წარდგენა</a:t>
          </a:r>
          <a:endParaRPr lang="en-US" sz="900" b="1"/>
        </a:p>
      </dgm:t>
    </dgm:pt>
    <dgm:pt modelId="{E57FDDF7-2379-48CB-9EF6-77208ECA096B}" type="parTrans" cxnId="{16FFBE33-15E9-4AA0-9EF9-045448123181}">
      <dgm:prSet/>
      <dgm:spPr/>
      <dgm:t>
        <a:bodyPr/>
        <a:lstStyle/>
        <a:p>
          <a:endParaRPr lang="en-US"/>
        </a:p>
      </dgm:t>
    </dgm:pt>
    <dgm:pt modelId="{5F69C7B3-02C9-47C7-8869-52A8481B30F3}" type="sibTrans" cxnId="{16FFBE33-15E9-4AA0-9EF9-045448123181}">
      <dgm:prSet/>
      <dgm:spPr/>
      <dgm:t>
        <a:bodyPr/>
        <a:lstStyle/>
        <a:p>
          <a:endParaRPr lang="en-US"/>
        </a:p>
      </dgm:t>
    </dgm:pt>
    <dgm:pt modelId="{CCD38989-94B4-4B4B-9B6C-96845CF8DC66}">
      <dgm:prSet phldrT="[Text]" custT="1"/>
      <dgm:spPr/>
      <dgm:t>
        <a:bodyPr/>
        <a:lstStyle/>
        <a:p>
          <a:r>
            <a:rPr lang="ka-GE" sz="900" b="1" smtClean="0"/>
            <a:t>სამუშაო ჯგუფების ფორმირება</a:t>
          </a:r>
          <a:endParaRPr lang="en-US" sz="900" b="1"/>
        </a:p>
      </dgm:t>
    </dgm:pt>
    <dgm:pt modelId="{356FE126-AB44-4EE7-A14B-88C22575A0B3}" type="parTrans" cxnId="{B8CFB645-0A23-404A-A56A-C869E494340A}">
      <dgm:prSet/>
      <dgm:spPr/>
      <dgm:t>
        <a:bodyPr/>
        <a:lstStyle/>
        <a:p>
          <a:endParaRPr lang="en-US"/>
        </a:p>
      </dgm:t>
    </dgm:pt>
    <dgm:pt modelId="{68ABE2D5-9C5F-4A9B-8643-FD65440DBEE8}" type="sibTrans" cxnId="{B8CFB645-0A23-404A-A56A-C869E494340A}">
      <dgm:prSet/>
      <dgm:spPr/>
      <dgm:t>
        <a:bodyPr/>
        <a:lstStyle/>
        <a:p>
          <a:endParaRPr lang="en-US"/>
        </a:p>
      </dgm:t>
    </dgm:pt>
    <dgm:pt modelId="{26756A50-EDFA-4CD1-8ABF-3643B715A8CC}">
      <dgm:prSet phldrT="[Text]" custT="1"/>
      <dgm:spPr/>
      <dgm:t>
        <a:bodyPr/>
        <a:lstStyle/>
        <a:p>
          <a:r>
            <a:rPr lang="ka-GE" sz="900" b="1" smtClean="0"/>
            <a:t>ბიუჯეტის პრიორიტეტების საჯარო განხილვა</a:t>
          </a:r>
          <a:endParaRPr lang="en-US" sz="900" b="1"/>
        </a:p>
      </dgm:t>
    </dgm:pt>
    <dgm:pt modelId="{A1DC22D0-5FC6-405C-A517-AC9BC22FA136}" type="parTrans" cxnId="{2064467C-5BD3-4287-A53E-3315185C09E4}">
      <dgm:prSet/>
      <dgm:spPr/>
      <dgm:t>
        <a:bodyPr/>
        <a:lstStyle/>
        <a:p>
          <a:endParaRPr lang="en-US"/>
        </a:p>
      </dgm:t>
    </dgm:pt>
    <dgm:pt modelId="{D7D52C78-44E8-4ACC-A8DC-92AB00178D2F}" type="sibTrans" cxnId="{2064467C-5BD3-4287-A53E-3315185C09E4}">
      <dgm:prSet/>
      <dgm:spPr/>
      <dgm:t>
        <a:bodyPr/>
        <a:lstStyle/>
        <a:p>
          <a:endParaRPr lang="en-US"/>
        </a:p>
      </dgm:t>
    </dgm:pt>
    <dgm:pt modelId="{B428B8A8-18AF-46F8-B14D-19612228466E}">
      <dgm:prSet phldrT="[Text]" custT="1"/>
      <dgm:spPr/>
      <dgm:t>
        <a:bodyPr/>
        <a:lstStyle/>
        <a:p>
          <a:r>
            <a:rPr lang="ka-GE" sz="700" b="1" smtClean="0"/>
            <a:t>საინფორმაციო კამპანია</a:t>
          </a:r>
          <a:endParaRPr lang="en-US" sz="700" b="1"/>
        </a:p>
      </dgm:t>
    </dgm:pt>
    <dgm:pt modelId="{B280D12D-9827-4A15-AE69-0BC5ECD549B5}" type="parTrans" cxnId="{C7ECA578-9670-4DDB-A5FC-0F23DA355FCF}">
      <dgm:prSet/>
      <dgm:spPr/>
      <dgm:t>
        <a:bodyPr/>
        <a:lstStyle/>
        <a:p>
          <a:endParaRPr lang="en-US"/>
        </a:p>
      </dgm:t>
    </dgm:pt>
    <dgm:pt modelId="{5917E524-7012-468E-94C1-09B35FDD3280}" type="sibTrans" cxnId="{C7ECA578-9670-4DDB-A5FC-0F23DA355FCF}">
      <dgm:prSet/>
      <dgm:spPr/>
      <dgm:t>
        <a:bodyPr/>
        <a:lstStyle/>
        <a:p>
          <a:endParaRPr lang="en-US"/>
        </a:p>
      </dgm:t>
    </dgm:pt>
    <dgm:pt modelId="{F53C86B2-D2F6-4DBC-AFA5-9F015CFDB351}">
      <dgm:prSet phldrT="[Text]" custT="1"/>
      <dgm:spPr/>
      <dgm:t>
        <a:bodyPr/>
        <a:lstStyle/>
        <a:p>
          <a:r>
            <a:rPr lang="ka-GE" sz="900" b="1" smtClean="0"/>
            <a:t>პროექტის შერჩევა მრჩეველთა საბჭოს მიერ</a:t>
          </a:r>
          <a:endParaRPr lang="en-US" sz="900" b="1"/>
        </a:p>
      </dgm:t>
    </dgm:pt>
    <dgm:pt modelId="{0ECE9A94-5D83-4FC4-864D-8CABBA47762B}" type="parTrans" cxnId="{259593F4-D1D0-4FE7-B861-F09BFD21804F}">
      <dgm:prSet/>
      <dgm:spPr/>
      <dgm:t>
        <a:bodyPr/>
        <a:lstStyle/>
        <a:p>
          <a:endParaRPr lang="en-US"/>
        </a:p>
      </dgm:t>
    </dgm:pt>
    <dgm:pt modelId="{8689B06C-E70E-423B-819F-07BACB6E2300}" type="sibTrans" cxnId="{259593F4-D1D0-4FE7-B861-F09BFD21804F}">
      <dgm:prSet/>
      <dgm:spPr/>
      <dgm:t>
        <a:bodyPr/>
        <a:lstStyle/>
        <a:p>
          <a:endParaRPr lang="en-US"/>
        </a:p>
      </dgm:t>
    </dgm:pt>
    <dgm:pt modelId="{74ABE7C6-7617-41FE-A45B-F99B615168B9}">
      <dgm:prSet phldrT="[Text]" custT="1"/>
      <dgm:spPr/>
      <dgm:t>
        <a:bodyPr/>
        <a:lstStyle/>
        <a:p>
          <a:r>
            <a:rPr lang="ka-GE" sz="900" b="1" smtClean="0"/>
            <a:t>ბიუჯეტში ასახვა</a:t>
          </a:r>
          <a:endParaRPr lang="en-US" sz="900" b="1"/>
        </a:p>
      </dgm:t>
    </dgm:pt>
    <dgm:pt modelId="{C11FC927-9AB0-4C6F-82E8-E67D2F93FBDF}" type="parTrans" cxnId="{32EFF69A-357A-43A7-B673-2B217FB3E97E}">
      <dgm:prSet/>
      <dgm:spPr/>
      <dgm:t>
        <a:bodyPr/>
        <a:lstStyle/>
        <a:p>
          <a:endParaRPr lang="en-US"/>
        </a:p>
      </dgm:t>
    </dgm:pt>
    <dgm:pt modelId="{317B6686-4B2D-4A45-9093-646B6CD61D59}" type="sibTrans" cxnId="{32EFF69A-357A-43A7-B673-2B217FB3E97E}">
      <dgm:prSet/>
      <dgm:spPr/>
      <dgm:t>
        <a:bodyPr/>
        <a:lstStyle/>
        <a:p>
          <a:endParaRPr lang="en-US"/>
        </a:p>
      </dgm:t>
    </dgm:pt>
    <dgm:pt modelId="{31C2D03F-C43A-41C5-84E0-99537A91B914}" type="pres">
      <dgm:prSet presAssocID="{CF5B7A3F-3602-4621-AED6-7D61A12E0D68}" presName="CompostProcess" presStyleCnt="0">
        <dgm:presLayoutVars>
          <dgm:dir/>
          <dgm:resizeHandles val="exact"/>
        </dgm:presLayoutVars>
      </dgm:prSet>
      <dgm:spPr/>
    </dgm:pt>
    <dgm:pt modelId="{3AAFBDB8-E3D9-42CF-AFF3-FAE22753639B}" type="pres">
      <dgm:prSet presAssocID="{CF5B7A3F-3602-4621-AED6-7D61A12E0D68}" presName="arrow" presStyleLbl="bgShp" presStyleIdx="0" presStyleCnt="1" custScaleX="93563" custScaleY="54497" custLinFactNeighborX="4263" custLinFactNeighborY="46602"/>
      <dgm:spPr/>
    </dgm:pt>
    <dgm:pt modelId="{5AB03AF2-37C4-4AAC-A258-5E6B0775A85C}" type="pres">
      <dgm:prSet presAssocID="{CF5B7A3F-3602-4621-AED6-7D61A12E0D68}" presName="linearProcess" presStyleCnt="0"/>
      <dgm:spPr/>
    </dgm:pt>
    <dgm:pt modelId="{584CA9A3-54DF-413C-B6C6-1EA7EA6AEE14}" type="pres">
      <dgm:prSet presAssocID="{E8F8D95B-A974-4F68-B53C-219326EFF161}" presName="textNode" presStyleLbl="node1" presStyleIdx="0" presStyleCnt="8" custScaleX="2000000" custScaleY="90166" custLinFactX="2357539" custLinFactNeighborX="2400000" custLinFactNeighborY="-835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FF76B-C313-467D-ABCC-8A13C05FEB40}" type="pres">
      <dgm:prSet presAssocID="{9C8D271D-EF19-4ACD-AA84-DDEE4A9B88F8}" presName="sibTrans" presStyleCnt="0"/>
      <dgm:spPr/>
    </dgm:pt>
    <dgm:pt modelId="{A422816C-7608-4128-A8B5-460D6EB02BAD}" type="pres">
      <dgm:prSet presAssocID="{CCD38989-94B4-4B4B-9B6C-96845CF8DC66}" presName="textNode" presStyleLbl="node1" presStyleIdx="1" presStyleCnt="8" custScaleX="2000000" custScaleY="97091" custLinFactX="600000" custLinFactNeighborX="697360" custLinFactNeighborY="108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6050A0-D7CA-42D8-BA1B-DF0818D14309}" type="pres">
      <dgm:prSet presAssocID="{68ABE2D5-9C5F-4A9B-8643-FD65440DBEE8}" presName="sibTrans" presStyleCnt="0"/>
      <dgm:spPr/>
    </dgm:pt>
    <dgm:pt modelId="{D1BDF73B-514B-4EC4-B3A8-4B5D914CA473}" type="pres">
      <dgm:prSet presAssocID="{38D35C49-D48B-4FDC-8051-9164A8F1B29E}" presName="textNode" presStyleLbl="node1" presStyleIdx="2" presStyleCnt="8" custScaleX="2000000" custScaleY="85979" custLinFactX="1089433" custLinFactNeighborX="1100000" custLinFactNeighborY="-26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111DAE-87E0-4014-AB6A-18D68DE6BB35}" type="pres">
      <dgm:prSet presAssocID="{4C7A45C1-ED1F-476A-9AE8-697FD75F3855}" presName="sibTrans" presStyleCnt="0"/>
      <dgm:spPr/>
    </dgm:pt>
    <dgm:pt modelId="{34867DD1-BA7F-42D4-9170-D5438425A780}" type="pres">
      <dgm:prSet presAssocID="{CA8B3DCE-5BAF-4588-81BD-930258E99A6F}" presName="textNode" presStyleLbl="node1" presStyleIdx="3" presStyleCnt="8" custScaleX="2000000" custScaleY="88094" custLinFactX="3603466" custLinFactNeighborX="3700000" custLinFactNeighborY="62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5D0B29-4DC0-495A-ABF1-7151F3D42CA9}" type="pres">
      <dgm:prSet presAssocID="{5F69C7B3-02C9-47C7-8869-52A8481B30F3}" presName="sibTrans" presStyleCnt="0"/>
      <dgm:spPr/>
    </dgm:pt>
    <dgm:pt modelId="{8E6F2EA6-4982-432E-AEE1-0DAE83C44814}" type="pres">
      <dgm:prSet presAssocID="{26756A50-EDFA-4CD1-8ABF-3643B715A8CC}" presName="textNode" presStyleLbl="node1" presStyleIdx="4" presStyleCnt="8" custScaleX="2000000" custScaleY="92592" custLinFactX="1847973" custLinFactNeighborX="1900000" custLinFactNeighborY="-856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6D278D-20FA-4125-BF4B-43DA458108AD}" type="pres">
      <dgm:prSet presAssocID="{D7D52C78-44E8-4ACC-A8DC-92AB00178D2F}" presName="sibTrans" presStyleCnt="0"/>
      <dgm:spPr/>
    </dgm:pt>
    <dgm:pt modelId="{C370B091-E0C3-4A95-B817-A66DE7DF6C71}" type="pres">
      <dgm:prSet presAssocID="{B428B8A8-18AF-46F8-B14D-19612228466E}" presName="textNode" presStyleLbl="node1" presStyleIdx="5" presStyleCnt="8" custAng="0" custScaleX="2000000" custScaleY="126984" custLinFactX="-8365036" custLinFactNeighborX="-8400000" custLinFactNeighborY="3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41631-CB49-43E4-8CDA-B98EAD22E372}" type="pres">
      <dgm:prSet presAssocID="{5917E524-7012-468E-94C1-09B35FDD3280}" presName="sibTrans" presStyleCnt="0"/>
      <dgm:spPr/>
    </dgm:pt>
    <dgm:pt modelId="{8EB01ADA-AE30-4D2B-BFE0-EA2223CC5C01}" type="pres">
      <dgm:prSet presAssocID="{74ABE7C6-7617-41FE-A45B-F99B615168B9}" presName="textNode" presStyleLbl="node1" presStyleIdx="6" presStyleCnt="8" custAng="0" custScaleX="1791718" custScaleY="128307" custLinFactX="1600000" custLinFactNeighborX="1612032" custLinFactNeighborY="-1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50A659-7F40-4453-AD2D-8F41BA22F93E}" type="pres">
      <dgm:prSet presAssocID="{317B6686-4B2D-4A45-9093-646B6CD61D59}" presName="sibTrans" presStyleCnt="0"/>
      <dgm:spPr/>
    </dgm:pt>
    <dgm:pt modelId="{3BD72082-D065-48A9-9F92-C0B5645C0693}" type="pres">
      <dgm:prSet presAssocID="{F53C86B2-D2F6-4DBC-AFA5-9F015CFDB351}" presName="textNode" presStyleLbl="node1" presStyleIdx="7" presStyleCnt="8" custAng="0" custScaleX="2000000" custScaleY="104496" custLinFactX="-5300000" custLinFactNeighborX="-5352181" custLinFactNeighborY="6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ECA578-9670-4DDB-A5FC-0F23DA355FCF}" srcId="{CF5B7A3F-3602-4621-AED6-7D61A12E0D68}" destId="{B428B8A8-18AF-46F8-B14D-19612228466E}" srcOrd="5" destOrd="0" parTransId="{B280D12D-9827-4A15-AE69-0BC5ECD549B5}" sibTransId="{5917E524-7012-468E-94C1-09B35FDD3280}"/>
    <dgm:cxn modelId="{32EFF69A-357A-43A7-B673-2B217FB3E97E}" srcId="{CF5B7A3F-3602-4621-AED6-7D61A12E0D68}" destId="{74ABE7C6-7617-41FE-A45B-F99B615168B9}" srcOrd="6" destOrd="0" parTransId="{C11FC927-9AB0-4C6F-82E8-E67D2F93FBDF}" sibTransId="{317B6686-4B2D-4A45-9093-646B6CD61D59}"/>
    <dgm:cxn modelId="{359DB724-CFB0-466B-85B5-44F34CC58DDF}" srcId="{CF5B7A3F-3602-4621-AED6-7D61A12E0D68}" destId="{38D35C49-D48B-4FDC-8051-9164A8F1B29E}" srcOrd="2" destOrd="0" parTransId="{99FA0E4D-CB86-4098-8118-D8F3A4CFE333}" sibTransId="{4C7A45C1-ED1F-476A-9AE8-697FD75F3855}"/>
    <dgm:cxn modelId="{F15C7AAF-DB6F-4947-9A93-71DCC1357967}" type="presOf" srcId="{74ABE7C6-7617-41FE-A45B-F99B615168B9}" destId="{8EB01ADA-AE30-4D2B-BFE0-EA2223CC5C01}" srcOrd="0" destOrd="0" presId="urn:microsoft.com/office/officeart/2005/8/layout/hProcess9"/>
    <dgm:cxn modelId="{B8CFB645-0A23-404A-A56A-C869E494340A}" srcId="{CF5B7A3F-3602-4621-AED6-7D61A12E0D68}" destId="{CCD38989-94B4-4B4B-9B6C-96845CF8DC66}" srcOrd="1" destOrd="0" parTransId="{356FE126-AB44-4EE7-A14B-88C22575A0B3}" sibTransId="{68ABE2D5-9C5F-4A9B-8643-FD65440DBEE8}"/>
    <dgm:cxn modelId="{7E4E4773-C750-4EEF-BE67-8089A265896C}" type="presOf" srcId="{CA8B3DCE-5BAF-4588-81BD-930258E99A6F}" destId="{34867DD1-BA7F-42D4-9170-D5438425A780}" srcOrd="0" destOrd="0" presId="urn:microsoft.com/office/officeart/2005/8/layout/hProcess9"/>
    <dgm:cxn modelId="{7215A63C-10C5-4C78-858C-F3D19C10C86D}" srcId="{CF5B7A3F-3602-4621-AED6-7D61A12E0D68}" destId="{E8F8D95B-A974-4F68-B53C-219326EFF161}" srcOrd="0" destOrd="0" parTransId="{59C9CC5D-59F7-4F01-BD00-B9E823A2792E}" sibTransId="{9C8D271D-EF19-4ACD-AA84-DDEE4A9B88F8}"/>
    <dgm:cxn modelId="{13AD8C6B-AAEF-4C81-9E31-8C5821D28427}" type="presOf" srcId="{26756A50-EDFA-4CD1-8ABF-3643B715A8CC}" destId="{8E6F2EA6-4982-432E-AEE1-0DAE83C44814}" srcOrd="0" destOrd="0" presId="urn:microsoft.com/office/officeart/2005/8/layout/hProcess9"/>
    <dgm:cxn modelId="{92A8629F-492C-43DF-9774-08B7D4B86C8C}" type="presOf" srcId="{F53C86B2-D2F6-4DBC-AFA5-9F015CFDB351}" destId="{3BD72082-D065-48A9-9F92-C0B5645C0693}" srcOrd="0" destOrd="0" presId="urn:microsoft.com/office/officeart/2005/8/layout/hProcess9"/>
    <dgm:cxn modelId="{2F917EFE-B366-44B5-A198-C9C2BB07FCCD}" type="presOf" srcId="{E8F8D95B-A974-4F68-B53C-219326EFF161}" destId="{584CA9A3-54DF-413C-B6C6-1EA7EA6AEE14}" srcOrd="0" destOrd="0" presId="urn:microsoft.com/office/officeart/2005/8/layout/hProcess9"/>
    <dgm:cxn modelId="{259593F4-D1D0-4FE7-B861-F09BFD21804F}" srcId="{CF5B7A3F-3602-4621-AED6-7D61A12E0D68}" destId="{F53C86B2-D2F6-4DBC-AFA5-9F015CFDB351}" srcOrd="7" destOrd="0" parTransId="{0ECE9A94-5D83-4FC4-864D-8CABBA47762B}" sibTransId="{8689B06C-E70E-423B-819F-07BACB6E2300}"/>
    <dgm:cxn modelId="{A8CC5228-2587-49F2-BE06-D0FA8DE3AA66}" type="presOf" srcId="{B428B8A8-18AF-46F8-B14D-19612228466E}" destId="{C370B091-E0C3-4A95-B817-A66DE7DF6C71}" srcOrd="0" destOrd="0" presId="urn:microsoft.com/office/officeart/2005/8/layout/hProcess9"/>
    <dgm:cxn modelId="{2CBDF276-FFD6-4160-9491-0FBE1D536AF0}" type="presOf" srcId="{CF5B7A3F-3602-4621-AED6-7D61A12E0D68}" destId="{31C2D03F-C43A-41C5-84E0-99537A91B914}" srcOrd="0" destOrd="0" presId="urn:microsoft.com/office/officeart/2005/8/layout/hProcess9"/>
    <dgm:cxn modelId="{F68E4013-2728-494D-9D35-5059C1004D66}" type="presOf" srcId="{38D35C49-D48B-4FDC-8051-9164A8F1B29E}" destId="{D1BDF73B-514B-4EC4-B3A8-4B5D914CA473}" srcOrd="0" destOrd="0" presId="urn:microsoft.com/office/officeart/2005/8/layout/hProcess9"/>
    <dgm:cxn modelId="{9E7872C0-FAD5-48C2-AB24-130F784B578F}" type="presOf" srcId="{CCD38989-94B4-4B4B-9B6C-96845CF8DC66}" destId="{A422816C-7608-4128-A8B5-460D6EB02BAD}" srcOrd="0" destOrd="0" presId="urn:microsoft.com/office/officeart/2005/8/layout/hProcess9"/>
    <dgm:cxn modelId="{16FFBE33-15E9-4AA0-9EF9-045448123181}" srcId="{CF5B7A3F-3602-4621-AED6-7D61A12E0D68}" destId="{CA8B3DCE-5BAF-4588-81BD-930258E99A6F}" srcOrd="3" destOrd="0" parTransId="{E57FDDF7-2379-48CB-9EF6-77208ECA096B}" sibTransId="{5F69C7B3-02C9-47C7-8869-52A8481B30F3}"/>
    <dgm:cxn modelId="{2064467C-5BD3-4287-A53E-3315185C09E4}" srcId="{CF5B7A3F-3602-4621-AED6-7D61A12E0D68}" destId="{26756A50-EDFA-4CD1-8ABF-3643B715A8CC}" srcOrd="4" destOrd="0" parTransId="{A1DC22D0-5FC6-405C-A517-AC9BC22FA136}" sibTransId="{D7D52C78-44E8-4ACC-A8DC-92AB00178D2F}"/>
    <dgm:cxn modelId="{4A5CAA8E-5CFB-4C4D-8E35-2B1432DC6E5A}" type="presParOf" srcId="{31C2D03F-C43A-41C5-84E0-99537A91B914}" destId="{3AAFBDB8-E3D9-42CF-AFF3-FAE22753639B}" srcOrd="0" destOrd="0" presId="urn:microsoft.com/office/officeart/2005/8/layout/hProcess9"/>
    <dgm:cxn modelId="{FF16DE29-B956-419B-8508-35A1B63630E6}" type="presParOf" srcId="{31C2D03F-C43A-41C5-84E0-99537A91B914}" destId="{5AB03AF2-37C4-4AAC-A258-5E6B0775A85C}" srcOrd="1" destOrd="0" presId="urn:microsoft.com/office/officeart/2005/8/layout/hProcess9"/>
    <dgm:cxn modelId="{6B3286AD-3D12-4EDE-84AB-BA54A24C2498}" type="presParOf" srcId="{5AB03AF2-37C4-4AAC-A258-5E6B0775A85C}" destId="{584CA9A3-54DF-413C-B6C6-1EA7EA6AEE14}" srcOrd="0" destOrd="0" presId="urn:microsoft.com/office/officeart/2005/8/layout/hProcess9"/>
    <dgm:cxn modelId="{76C98258-C144-4757-BFDC-BDCD2DEB3BED}" type="presParOf" srcId="{5AB03AF2-37C4-4AAC-A258-5E6B0775A85C}" destId="{505FF76B-C313-467D-ABCC-8A13C05FEB40}" srcOrd="1" destOrd="0" presId="urn:microsoft.com/office/officeart/2005/8/layout/hProcess9"/>
    <dgm:cxn modelId="{F1FCFE5E-44E6-4A59-987A-16A62BE51B9B}" type="presParOf" srcId="{5AB03AF2-37C4-4AAC-A258-5E6B0775A85C}" destId="{A422816C-7608-4128-A8B5-460D6EB02BAD}" srcOrd="2" destOrd="0" presId="urn:microsoft.com/office/officeart/2005/8/layout/hProcess9"/>
    <dgm:cxn modelId="{5D7E01AB-4284-4135-B4AB-4EC484A9C3D3}" type="presParOf" srcId="{5AB03AF2-37C4-4AAC-A258-5E6B0775A85C}" destId="{626050A0-D7CA-42D8-BA1B-DF0818D14309}" srcOrd="3" destOrd="0" presId="urn:microsoft.com/office/officeart/2005/8/layout/hProcess9"/>
    <dgm:cxn modelId="{FF2F8261-3CEA-4458-B3CE-C695B080C2F1}" type="presParOf" srcId="{5AB03AF2-37C4-4AAC-A258-5E6B0775A85C}" destId="{D1BDF73B-514B-4EC4-B3A8-4B5D914CA473}" srcOrd="4" destOrd="0" presId="urn:microsoft.com/office/officeart/2005/8/layout/hProcess9"/>
    <dgm:cxn modelId="{14AEEF3A-1305-4BD5-85E1-ECFB29753206}" type="presParOf" srcId="{5AB03AF2-37C4-4AAC-A258-5E6B0775A85C}" destId="{70111DAE-87E0-4014-AB6A-18D68DE6BB35}" srcOrd="5" destOrd="0" presId="urn:microsoft.com/office/officeart/2005/8/layout/hProcess9"/>
    <dgm:cxn modelId="{F8506A0C-A556-4B70-ADAD-BCF6C0E7D5A3}" type="presParOf" srcId="{5AB03AF2-37C4-4AAC-A258-5E6B0775A85C}" destId="{34867DD1-BA7F-42D4-9170-D5438425A780}" srcOrd="6" destOrd="0" presId="urn:microsoft.com/office/officeart/2005/8/layout/hProcess9"/>
    <dgm:cxn modelId="{A868F09A-A2CB-4D2B-A353-7DC1D25DB787}" type="presParOf" srcId="{5AB03AF2-37C4-4AAC-A258-5E6B0775A85C}" destId="{805D0B29-4DC0-495A-ABF1-7151F3D42CA9}" srcOrd="7" destOrd="0" presId="urn:microsoft.com/office/officeart/2005/8/layout/hProcess9"/>
    <dgm:cxn modelId="{08F3CA0C-766C-4E2E-99E5-1307E8B7E1DB}" type="presParOf" srcId="{5AB03AF2-37C4-4AAC-A258-5E6B0775A85C}" destId="{8E6F2EA6-4982-432E-AEE1-0DAE83C44814}" srcOrd="8" destOrd="0" presId="urn:microsoft.com/office/officeart/2005/8/layout/hProcess9"/>
    <dgm:cxn modelId="{00B3A5F5-0857-488E-B66D-34BA2F25E48B}" type="presParOf" srcId="{5AB03AF2-37C4-4AAC-A258-5E6B0775A85C}" destId="{0C6D278D-20FA-4125-BF4B-43DA458108AD}" srcOrd="9" destOrd="0" presId="urn:microsoft.com/office/officeart/2005/8/layout/hProcess9"/>
    <dgm:cxn modelId="{E11A2F85-5FC6-441C-855A-BEDC74E972B8}" type="presParOf" srcId="{5AB03AF2-37C4-4AAC-A258-5E6B0775A85C}" destId="{C370B091-E0C3-4A95-B817-A66DE7DF6C71}" srcOrd="10" destOrd="0" presId="urn:microsoft.com/office/officeart/2005/8/layout/hProcess9"/>
    <dgm:cxn modelId="{EF96FDA5-658F-4EA5-ACCA-8E5D5155BB56}" type="presParOf" srcId="{5AB03AF2-37C4-4AAC-A258-5E6B0775A85C}" destId="{EE041631-CB49-43E4-8CDA-B98EAD22E372}" srcOrd="11" destOrd="0" presId="urn:microsoft.com/office/officeart/2005/8/layout/hProcess9"/>
    <dgm:cxn modelId="{EF1FFA18-3C0A-4457-9896-043A74FC14E4}" type="presParOf" srcId="{5AB03AF2-37C4-4AAC-A258-5E6B0775A85C}" destId="{8EB01ADA-AE30-4D2B-BFE0-EA2223CC5C01}" srcOrd="12" destOrd="0" presId="urn:microsoft.com/office/officeart/2005/8/layout/hProcess9"/>
    <dgm:cxn modelId="{4B6670B1-B608-4938-8C95-22B3C1BD7B64}" type="presParOf" srcId="{5AB03AF2-37C4-4AAC-A258-5E6B0775A85C}" destId="{D250A659-7F40-4453-AD2D-8F41BA22F93E}" srcOrd="13" destOrd="0" presId="urn:microsoft.com/office/officeart/2005/8/layout/hProcess9"/>
    <dgm:cxn modelId="{D7AAEAA8-C333-49B9-9625-3ECB3E5DF0DC}" type="presParOf" srcId="{5AB03AF2-37C4-4AAC-A258-5E6B0775A85C}" destId="{3BD72082-D065-48A9-9F92-C0B5645C0693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ECC2D-A9D8-495D-910E-C8D072FAC7C7}">
      <dsp:nvSpPr>
        <dsp:cNvPr id="0" name=""/>
        <dsp:cNvSpPr/>
      </dsp:nvSpPr>
      <dsp:spPr>
        <a:xfrm>
          <a:off x="0" y="0"/>
          <a:ext cx="4811268" cy="836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900" b="1" kern="1200" dirty="0"/>
            <a:t>საჭიროების შეფასება / დაგეგმვის არეალის განსაზღვრა</a:t>
          </a:r>
          <a:endParaRPr lang="en-US" sz="1900" b="1" kern="1200" dirty="0"/>
        </a:p>
      </dsp:txBody>
      <dsp:txXfrm>
        <a:off x="24505" y="24505"/>
        <a:ext cx="3810539" cy="787666"/>
      </dsp:txXfrm>
    </dsp:sp>
    <dsp:sp modelId="{B894EE9E-E54B-4671-AA40-8E28425D5D2B}">
      <dsp:nvSpPr>
        <dsp:cNvPr id="0" name=""/>
        <dsp:cNvSpPr/>
      </dsp:nvSpPr>
      <dsp:spPr>
        <a:xfrm>
          <a:off x="359283" y="952881"/>
          <a:ext cx="4811268" cy="836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44042"/>
                <a:satOff val="9385"/>
                <a:lumOff val="1030"/>
                <a:alphaOff val="0"/>
              </a:schemeClr>
            </a:gs>
            <a:gs pos="100000">
              <a:schemeClr val="accent3">
                <a:hueOff val="944042"/>
                <a:satOff val="9385"/>
                <a:lumOff val="103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900" b="1" kern="1200" dirty="0"/>
            <a:t>საინფორმაციო კამპანია</a:t>
          </a:r>
          <a:endParaRPr lang="en-US" sz="1900" kern="1200" dirty="0"/>
        </a:p>
      </dsp:txBody>
      <dsp:txXfrm>
        <a:off x="383788" y="977386"/>
        <a:ext cx="3859135" cy="787666"/>
      </dsp:txXfrm>
    </dsp:sp>
    <dsp:sp modelId="{5852FCFD-3611-47BF-8DD3-30F0AA699F6A}">
      <dsp:nvSpPr>
        <dsp:cNvPr id="0" name=""/>
        <dsp:cNvSpPr/>
      </dsp:nvSpPr>
      <dsp:spPr>
        <a:xfrm>
          <a:off x="718566" y="1905762"/>
          <a:ext cx="4811268" cy="836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888084"/>
                <a:satOff val="18770"/>
                <a:lumOff val="2059"/>
                <a:alphaOff val="0"/>
              </a:schemeClr>
            </a:gs>
            <a:gs pos="100000">
              <a:schemeClr val="accent3">
                <a:hueOff val="1888084"/>
                <a:satOff val="18770"/>
                <a:lumOff val="2059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900" b="1" kern="1200" dirty="0"/>
            <a:t>სამუშაო ჯგუფების ფორმირება საჯარო შეხვედრაზე</a:t>
          </a:r>
          <a:endParaRPr lang="en-US" sz="1900" b="1" kern="1200" dirty="0"/>
        </a:p>
      </dsp:txBody>
      <dsp:txXfrm>
        <a:off x="743071" y="1930267"/>
        <a:ext cx="3859135" cy="787666"/>
      </dsp:txXfrm>
    </dsp:sp>
    <dsp:sp modelId="{5739E1D3-D2CB-4B3D-8013-93FA3B9CE87F}">
      <dsp:nvSpPr>
        <dsp:cNvPr id="0" name=""/>
        <dsp:cNvSpPr/>
      </dsp:nvSpPr>
      <dsp:spPr>
        <a:xfrm>
          <a:off x="1077848" y="2858643"/>
          <a:ext cx="4811268" cy="836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832126"/>
                <a:satOff val="28156"/>
                <a:lumOff val="3089"/>
                <a:alphaOff val="0"/>
              </a:schemeClr>
            </a:gs>
            <a:gs pos="100000">
              <a:schemeClr val="accent3">
                <a:hueOff val="2832126"/>
                <a:satOff val="28156"/>
                <a:lumOff val="3089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900" b="1" kern="1200" dirty="0"/>
            <a:t>საერთო ხედვის შემუშავება</a:t>
          </a:r>
          <a:endParaRPr lang="en-US" sz="1900" b="1" kern="1200" dirty="0"/>
        </a:p>
      </dsp:txBody>
      <dsp:txXfrm>
        <a:off x="1102353" y="2883148"/>
        <a:ext cx="3859135" cy="787666"/>
      </dsp:txXfrm>
    </dsp:sp>
    <dsp:sp modelId="{E588FF1A-0637-464D-9537-ED6A046E22CC}">
      <dsp:nvSpPr>
        <dsp:cNvPr id="0" name=""/>
        <dsp:cNvSpPr/>
      </dsp:nvSpPr>
      <dsp:spPr>
        <a:xfrm>
          <a:off x="1437132" y="3811524"/>
          <a:ext cx="4811268" cy="836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76168"/>
                <a:satOff val="37541"/>
                <a:lumOff val="4118"/>
                <a:alphaOff val="0"/>
              </a:schemeClr>
            </a:gs>
            <a:gs pos="100000">
              <a:schemeClr val="accent3">
                <a:hueOff val="3776168"/>
                <a:satOff val="37541"/>
                <a:lumOff val="4118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900" b="1" kern="1200" dirty="0"/>
            <a:t>შედეგების თაობაზე მოსახლეობის ინფორმირება</a:t>
          </a:r>
          <a:endParaRPr lang="en-US" sz="1900" b="1" kern="1200" dirty="0"/>
        </a:p>
      </dsp:txBody>
      <dsp:txXfrm>
        <a:off x="1461637" y="3836029"/>
        <a:ext cx="3859135" cy="787666"/>
      </dsp:txXfrm>
    </dsp:sp>
    <dsp:sp modelId="{30B7158A-62E1-4698-AE1C-7F8A1DE8844C}">
      <dsp:nvSpPr>
        <dsp:cNvPr id="0" name=""/>
        <dsp:cNvSpPr/>
      </dsp:nvSpPr>
      <dsp:spPr>
        <a:xfrm>
          <a:off x="4267428" y="611238"/>
          <a:ext cx="543839" cy="54383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4389792" y="611238"/>
        <a:ext cx="299111" cy="409239"/>
      </dsp:txXfrm>
    </dsp:sp>
    <dsp:sp modelId="{FDF26E9E-5B50-4FC4-9CF1-4ABB8AEB60E3}">
      <dsp:nvSpPr>
        <dsp:cNvPr id="0" name=""/>
        <dsp:cNvSpPr/>
      </dsp:nvSpPr>
      <dsp:spPr>
        <a:xfrm>
          <a:off x="4626711" y="1564119"/>
          <a:ext cx="543839" cy="54383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441981"/>
            <a:satOff val="6840"/>
            <a:lumOff val="55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441981"/>
              <a:satOff val="6840"/>
              <a:lumOff val="55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4749075" y="1564119"/>
        <a:ext cx="299111" cy="409239"/>
      </dsp:txXfrm>
    </dsp:sp>
    <dsp:sp modelId="{8534E445-6177-44D5-990D-D65D10194EC0}">
      <dsp:nvSpPr>
        <dsp:cNvPr id="0" name=""/>
        <dsp:cNvSpPr/>
      </dsp:nvSpPr>
      <dsp:spPr>
        <a:xfrm>
          <a:off x="4985994" y="2503055"/>
          <a:ext cx="543839" cy="54383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2883962"/>
            <a:satOff val="13680"/>
            <a:lumOff val="1099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2883962"/>
              <a:satOff val="13680"/>
              <a:lumOff val="1099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108358" y="2503055"/>
        <a:ext cx="299111" cy="409239"/>
      </dsp:txXfrm>
    </dsp:sp>
    <dsp:sp modelId="{256BD614-45A0-4267-B040-1B3D12F789C6}">
      <dsp:nvSpPr>
        <dsp:cNvPr id="0" name=""/>
        <dsp:cNvSpPr/>
      </dsp:nvSpPr>
      <dsp:spPr>
        <a:xfrm>
          <a:off x="5345277" y="3465233"/>
          <a:ext cx="543839" cy="54383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4325943"/>
            <a:satOff val="20520"/>
            <a:lumOff val="1649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4325943"/>
              <a:satOff val="20520"/>
              <a:lumOff val="1649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467641" y="3465233"/>
        <a:ext cx="299111" cy="4092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FBDB8-E3D9-42CF-AFF3-FAE22753639B}">
      <dsp:nvSpPr>
        <dsp:cNvPr id="0" name=""/>
        <dsp:cNvSpPr/>
      </dsp:nvSpPr>
      <dsp:spPr>
        <a:xfrm>
          <a:off x="1172245" y="2288436"/>
          <a:ext cx="6726683" cy="2740763"/>
        </a:xfrm>
        <a:prstGeom prst="rightArrow">
          <a:avLst/>
        </a:prstGeom>
        <a:solidFill>
          <a:schemeClr val="accent4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CA9A3-54DF-413C-B6C6-1EA7EA6AEE14}">
      <dsp:nvSpPr>
        <dsp:cNvPr id="0" name=""/>
        <dsp:cNvSpPr/>
      </dsp:nvSpPr>
      <dsp:spPr>
        <a:xfrm>
          <a:off x="1468540" y="0"/>
          <a:ext cx="1062437" cy="1813851"/>
        </a:xfrm>
        <a:prstGeom prst="round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900" b="1" kern="1200" dirty="0" smtClean="0"/>
            <a:t>მერის საჯარო ანგარიში</a:t>
          </a:r>
          <a:endParaRPr lang="en-US" sz="900" b="1" kern="1200" dirty="0"/>
        </a:p>
      </dsp:txBody>
      <dsp:txXfrm>
        <a:off x="1520404" y="51864"/>
        <a:ext cx="958709" cy="1710123"/>
      </dsp:txXfrm>
    </dsp:sp>
    <dsp:sp modelId="{A422816C-7608-4128-A8B5-460D6EB02BAD}">
      <dsp:nvSpPr>
        <dsp:cNvPr id="0" name=""/>
        <dsp:cNvSpPr/>
      </dsp:nvSpPr>
      <dsp:spPr>
        <a:xfrm>
          <a:off x="1455448" y="1756206"/>
          <a:ext cx="1062437" cy="1953160"/>
        </a:xfrm>
        <a:prstGeom prst="roundRect">
          <a:avLst/>
        </a:prstGeom>
        <a:solidFill>
          <a:schemeClr val="accent4">
            <a:shade val="50000"/>
            <a:hueOff val="104946"/>
            <a:satOff val="-6012"/>
            <a:lumOff val="11442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900" b="1" kern="1200" smtClean="0"/>
            <a:t>სამუშაო ჯგუფების ფორმირება</a:t>
          </a:r>
          <a:endParaRPr lang="en-US" sz="900" b="1" kern="1200"/>
        </a:p>
      </dsp:txBody>
      <dsp:txXfrm>
        <a:off x="1507312" y="1808070"/>
        <a:ext cx="958709" cy="1849432"/>
      </dsp:txXfrm>
    </dsp:sp>
    <dsp:sp modelId="{D1BDF73B-514B-4EC4-B3A8-4B5D914CA473}">
      <dsp:nvSpPr>
        <dsp:cNvPr id="0" name=""/>
        <dsp:cNvSpPr/>
      </dsp:nvSpPr>
      <dsp:spPr>
        <a:xfrm>
          <a:off x="2822383" y="1596559"/>
          <a:ext cx="1062437" cy="1729622"/>
        </a:xfrm>
        <a:prstGeom prst="roundRect">
          <a:avLst/>
        </a:prstGeom>
        <a:solidFill>
          <a:schemeClr val="accent4">
            <a:shade val="50000"/>
            <a:hueOff val="209892"/>
            <a:satOff val="-12024"/>
            <a:lumOff val="2288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900" b="1" kern="1200" smtClean="0"/>
            <a:t>ტრენინგები და სამუშაო ჯგუფებში მუშაობა</a:t>
          </a:r>
          <a:endParaRPr lang="en-US" sz="900" b="1" kern="1200"/>
        </a:p>
      </dsp:txBody>
      <dsp:txXfrm>
        <a:off x="2874247" y="1648423"/>
        <a:ext cx="958709" cy="1625894"/>
      </dsp:txXfrm>
    </dsp:sp>
    <dsp:sp modelId="{34867DD1-BA7F-42D4-9170-D5438425A780}">
      <dsp:nvSpPr>
        <dsp:cNvPr id="0" name=""/>
        <dsp:cNvSpPr/>
      </dsp:nvSpPr>
      <dsp:spPr>
        <a:xfrm>
          <a:off x="5459370" y="1753561"/>
          <a:ext cx="1062437" cy="1772169"/>
        </a:xfrm>
        <a:prstGeom prst="roundRect">
          <a:avLst/>
        </a:prstGeom>
        <a:solidFill>
          <a:schemeClr val="accent4">
            <a:shade val="50000"/>
            <a:hueOff val="314838"/>
            <a:satOff val="-18036"/>
            <a:lumOff val="3432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900" b="1" kern="1200" smtClean="0"/>
            <a:t>შერჩეული პროექტის წარდგენა</a:t>
          </a:r>
          <a:endParaRPr lang="en-US" sz="900" b="1" kern="1200"/>
        </a:p>
      </dsp:txBody>
      <dsp:txXfrm>
        <a:off x="5511234" y="1805425"/>
        <a:ext cx="958709" cy="1668441"/>
      </dsp:txXfrm>
    </dsp:sp>
    <dsp:sp modelId="{8E6F2EA6-4982-432E-AEE1-0DAE83C44814}">
      <dsp:nvSpPr>
        <dsp:cNvPr id="0" name=""/>
        <dsp:cNvSpPr/>
      </dsp:nvSpPr>
      <dsp:spPr>
        <a:xfrm>
          <a:off x="5438745" y="0"/>
          <a:ext cx="1062437" cy="1862654"/>
        </a:xfrm>
        <a:prstGeom prst="roundRect">
          <a:avLst/>
        </a:prstGeom>
        <a:solidFill>
          <a:schemeClr val="accent4">
            <a:shade val="50000"/>
            <a:hueOff val="419784"/>
            <a:satOff val="-24048"/>
            <a:lumOff val="4576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900" b="1" kern="1200" smtClean="0"/>
            <a:t>ბიუჯეტის პრიორიტეტების საჯარო განხილვა</a:t>
          </a:r>
          <a:endParaRPr lang="en-US" sz="900" b="1" kern="1200"/>
        </a:p>
      </dsp:txBody>
      <dsp:txXfrm>
        <a:off x="5490609" y="51864"/>
        <a:ext cx="958709" cy="1758926"/>
      </dsp:txXfrm>
    </dsp:sp>
    <dsp:sp modelId="{C370B091-E0C3-4A95-B817-A66DE7DF6C71}">
      <dsp:nvSpPr>
        <dsp:cNvPr id="0" name=""/>
        <dsp:cNvSpPr/>
      </dsp:nvSpPr>
      <dsp:spPr>
        <a:xfrm>
          <a:off x="172769" y="1317167"/>
          <a:ext cx="1062437" cy="2554511"/>
        </a:xfrm>
        <a:prstGeom prst="roundRect">
          <a:avLst/>
        </a:prstGeom>
        <a:solidFill>
          <a:schemeClr val="accent4">
            <a:shade val="50000"/>
            <a:hueOff val="314838"/>
            <a:satOff val="-18036"/>
            <a:lumOff val="3432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700" b="1" kern="1200" smtClean="0"/>
            <a:t>საინფორმაციო კამპანია</a:t>
          </a:r>
          <a:endParaRPr lang="en-US" sz="700" b="1" kern="1200"/>
        </a:p>
      </dsp:txBody>
      <dsp:txXfrm>
        <a:off x="224633" y="1369031"/>
        <a:ext cx="958709" cy="2450783"/>
      </dsp:txXfrm>
    </dsp:sp>
    <dsp:sp modelId="{8EB01ADA-AE30-4D2B-BFE0-EA2223CC5C01}">
      <dsp:nvSpPr>
        <dsp:cNvPr id="0" name=""/>
        <dsp:cNvSpPr/>
      </dsp:nvSpPr>
      <dsp:spPr>
        <a:xfrm>
          <a:off x="7424104" y="1221803"/>
          <a:ext cx="951794" cy="2581126"/>
        </a:xfrm>
        <a:prstGeom prst="roundRect">
          <a:avLst/>
        </a:prstGeom>
        <a:solidFill>
          <a:schemeClr val="accent4">
            <a:shade val="50000"/>
            <a:hueOff val="209892"/>
            <a:satOff val="-12024"/>
            <a:lumOff val="2288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900" b="1" kern="1200" smtClean="0"/>
            <a:t>ბიუჯეტში ასახვა</a:t>
          </a:r>
          <a:endParaRPr lang="en-US" sz="900" b="1" kern="1200"/>
        </a:p>
      </dsp:txBody>
      <dsp:txXfrm>
        <a:off x="7470567" y="1268266"/>
        <a:ext cx="858868" cy="2488200"/>
      </dsp:txXfrm>
    </dsp:sp>
    <dsp:sp modelId="{3BD72082-D065-48A9-9F92-C0B5645C0693}">
      <dsp:nvSpPr>
        <dsp:cNvPr id="0" name=""/>
        <dsp:cNvSpPr/>
      </dsp:nvSpPr>
      <dsp:spPr>
        <a:xfrm>
          <a:off x="4102756" y="1476854"/>
          <a:ext cx="1062437" cy="2102125"/>
        </a:xfrm>
        <a:prstGeom prst="roundRect">
          <a:avLst/>
        </a:prstGeom>
        <a:solidFill>
          <a:schemeClr val="accent4">
            <a:shade val="50000"/>
            <a:hueOff val="104946"/>
            <a:satOff val="-6012"/>
            <a:lumOff val="11442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900" b="1" kern="1200" smtClean="0"/>
            <a:t>პროექტის შერჩევა მრჩეველთა საბჭოს მიერ</a:t>
          </a:r>
          <a:endParaRPr lang="en-US" sz="900" b="1" kern="1200"/>
        </a:p>
      </dsp:txBody>
      <dsp:txXfrm>
        <a:off x="4154620" y="1528718"/>
        <a:ext cx="958709" cy="1998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8.wdp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2895600"/>
            <a:ext cx="4458681" cy="2628901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ka-GE" sz="9000" b="1" dirty="0" smtClean="0">
                <a:solidFill>
                  <a:schemeClr val="bg2">
                    <a:lumMod val="50000"/>
                  </a:schemeClr>
                </a:solidFill>
              </a:rPr>
              <a:t>თანამონაწილეობითი დაგეგმვა ურბანულ დასახლებაში</a:t>
            </a:r>
          </a:p>
          <a:p>
            <a:pPr marL="0" indent="0" algn="ctr">
              <a:buNone/>
            </a:pPr>
            <a:endParaRPr lang="ka-GE" sz="2800" dirty="0"/>
          </a:p>
          <a:p>
            <a:pPr marL="0" indent="0" algn="ctr">
              <a:buNone/>
            </a:pPr>
            <a:endParaRPr lang="ka-GE" sz="2800" dirty="0" smtClean="0"/>
          </a:p>
          <a:p>
            <a:pPr marL="0" indent="0">
              <a:buNone/>
            </a:pPr>
            <a:r>
              <a:rPr lang="ka-GE" sz="1600" dirty="0" smtClean="0"/>
              <a:t>                                 </a:t>
            </a:r>
          </a:p>
          <a:p>
            <a:pPr marL="0" indent="0">
              <a:buNone/>
            </a:pPr>
            <a:r>
              <a:rPr lang="ka-GE" sz="1600" dirty="0"/>
              <a:t> </a:t>
            </a:r>
            <a:r>
              <a:rPr lang="ka-GE" sz="1600" dirty="0" smtClean="0"/>
              <a:t>                                </a:t>
            </a:r>
          </a:p>
          <a:p>
            <a:pPr marL="0" indent="0">
              <a:buNone/>
            </a:pPr>
            <a:r>
              <a:rPr lang="ka-GE" sz="1600" dirty="0" smtClean="0"/>
              <a:t>                               </a:t>
            </a:r>
          </a:p>
          <a:p>
            <a:pPr marL="0" indent="0">
              <a:buNone/>
            </a:pPr>
            <a:endParaRPr lang="ka-GE" sz="1600" dirty="0"/>
          </a:p>
          <a:p>
            <a:pPr marL="0" indent="0">
              <a:buNone/>
            </a:pPr>
            <a:endParaRPr lang="ka-GE" sz="1600" dirty="0"/>
          </a:p>
          <a:p>
            <a:pPr marL="0" indent="0">
              <a:buNone/>
            </a:pPr>
            <a:r>
              <a:rPr lang="ka-GE" sz="1600" dirty="0" smtClean="0"/>
              <a:t>                                                             </a:t>
            </a:r>
            <a:endParaRPr lang="en-US" sz="2800" dirty="0"/>
          </a:p>
        </p:txBody>
      </p:sp>
      <p:pic>
        <p:nvPicPr>
          <p:cNvPr id="1031" name="Picture 7" descr="D:\Green Caucasus\OSGF\OSGF-ლოგ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37976"/>
            <a:ext cx="1638300" cy="64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fbcdn-sphotos-a-a.akamaihd.net/hphotos-ak-xpl1/v/t1.0-9/13887000_602121636626466_8678676484146545716_n.jpg?oh=f5450af705427dd877dba91b35d1f98b&amp;oe=587D5E51&amp;__gda__=1482783197_79caf6635ecee5f50441d5246fac9eb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46477"/>
            <a:ext cx="914400" cy="82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73" y="846477"/>
            <a:ext cx="1549400" cy="871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5302"/>
            <a:ext cx="30480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822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.abuladze\Desktop\რენდერები\სკვერი ტბასთან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990601"/>
            <a:ext cx="6781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3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.abuladze\Desktop\რენდერები\სკვერი ტბასთან (3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914400"/>
            <a:ext cx="6705600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6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.abuladze\Desktop\რენდერები\სკვერი ტბასთან (5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914400"/>
            <a:ext cx="6858000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8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.abuladze\Desktop\რენდერები\სკვერი ტბასთან (6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857999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0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.abuladze\Desktop\რენდერები\სასტუმრო (2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0399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36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.abuladze\Desktop\რენდერები\სასტუმრო (3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990600"/>
            <a:ext cx="6705600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.abuladze\Desktop\რენდერები\სასტუმრო (4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857999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.abuladze\Desktop\რენდერები\სასტუმრო (5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781799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02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.abuladze\Desktop\რენდერები\რესტორანი ტბაზე (7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914400"/>
            <a:ext cx="6934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42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.abuladze\Desktop\რენდერები\რესტორანი ტბაზე (6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858001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9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82618"/>
          </a:xfrm>
        </p:spPr>
        <p:txBody>
          <a:bodyPr>
            <a:normAutofit/>
          </a:bodyPr>
          <a:lstStyle/>
          <a:p>
            <a:r>
              <a:rPr lang="ka-GE" sz="2000" b="1" dirty="0">
                <a:solidFill>
                  <a:schemeClr val="bg2">
                    <a:lumMod val="50000"/>
                  </a:schemeClr>
                </a:solidFill>
              </a:rPr>
              <a:t>თანამონაწილეობითი დაგეგმვა ურბანულ დასახლებაში</a:t>
            </a:r>
            <a:r>
              <a:rPr lang="ka-GE" sz="2000" dirty="0"/>
              <a:t/>
            </a:r>
            <a:br>
              <a:rPr lang="ka-GE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6019800" cy="3429000"/>
          </a:xfrm>
        </p:spPr>
        <p:txBody>
          <a:bodyPr>
            <a:normAutofit/>
          </a:bodyPr>
          <a:lstStyle/>
          <a:p>
            <a:pPr algn="ctr"/>
            <a:r>
              <a:rPr lang="ka-GE" b="1" dirty="0" smtClean="0"/>
              <a:t>პროექტის მიზანი: </a:t>
            </a:r>
          </a:p>
          <a:p>
            <a:pPr marL="0" indent="0" algn="ctr">
              <a:buNone/>
            </a:pPr>
            <a:endParaRPr lang="ka-GE" b="1" dirty="0" smtClean="0"/>
          </a:p>
          <a:p>
            <a:pPr marL="0" indent="0" algn="just">
              <a:buNone/>
            </a:pPr>
            <a:r>
              <a:rPr lang="ka-GE" dirty="0" smtClean="0"/>
              <a:t>საზოგადოებასა </a:t>
            </a:r>
            <a:r>
              <a:rPr lang="ka-GE" dirty="0"/>
              <a:t>და ადგილობრივ ხელისუფლებას შორის </a:t>
            </a:r>
            <a:r>
              <a:rPr lang="ka-GE" dirty="0" smtClean="0"/>
              <a:t>თანამშრომლობის </a:t>
            </a:r>
            <a:r>
              <a:rPr lang="ka-GE" dirty="0"/>
              <a:t>ხელშეწყობა, რათა მუნიციპალიტეტის მიერ დაგეგმილი და განხორციელებული პროექტები პასუხობდეს მოსახლეობის ინტერესსა და საჭიროებებს. 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5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.abuladze\Desktop\რენდერები\ბილიკი წყალზე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990599"/>
            <a:ext cx="67056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1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.abuladze\Desktop\რენდერები\ბილიკი წყალზე (2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086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18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295400" y="1600200"/>
            <a:ext cx="6653605" cy="4267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a-GE" sz="2800" dirty="0" smtClean="0"/>
              <a:t>კეთილმოეწყობა </a:t>
            </a:r>
            <a:r>
              <a:rPr lang="ka-GE" sz="2800" dirty="0"/>
              <a:t>ქალაქის ცენტრალური უბნის აუთვისებელი ტერიტორია.</a:t>
            </a:r>
          </a:p>
          <a:p>
            <a:r>
              <a:rPr lang="ka-GE" sz="2800" dirty="0"/>
              <a:t>გაიზრდება დამსვენებლებისა და ტურისტების რაოდენობა.</a:t>
            </a:r>
          </a:p>
          <a:p>
            <a:r>
              <a:rPr lang="ka-GE" sz="2800" dirty="0"/>
              <a:t>გაუმჯობესდება ადგილობრივი მოსახლეობის ეკონომიკური მდგომარეობა, რომლებიც სარგებელს მიიღებენ საოჯახო სასტუმროების განვითარებით.</a:t>
            </a:r>
          </a:p>
          <a:p>
            <a:r>
              <a:rPr lang="ka-GE" sz="2800" dirty="0"/>
              <a:t>შეიქმნება ახალი სამუშაო ადგილები.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95023" y="990599"/>
            <a:ext cx="6965245" cy="6096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a-GE" sz="2000" b="1" dirty="0" smtClean="0">
                <a:solidFill>
                  <a:schemeClr val="bg2">
                    <a:lumMod val="50000"/>
                  </a:schemeClr>
                </a:solidFill>
              </a:rPr>
              <a:t>მოსალოდნელი შედეგები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47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95023" y="990599"/>
            <a:ext cx="6965245" cy="6096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a-GE" sz="2000" b="1" dirty="0" smtClean="0">
                <a:solidFill>
                  <a:schemeClr val="bg2">
                    <a:lumMod val="50000"/>
                  </a:schemeClr>
                </a:solidFill>
              </a:rPr>
              <a:t>მოსალოდნელი შედეგები</a:t>
            </a: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95400" y="1600200"/>
            <a:ext cx="6653605" cy="42672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a-GE" sz="2800" dirty="0" smtClean="0"/>
              <a:t>მიმდებარე სოფლების ფერმერები შეძლებენ ადგილზე გაყიდონ საკუთარი პროდუქცია.</a:t>
            </a:r>
          </a:p>
          <a:p>
            <a:r>
              <a:rPr lang="ka-GE" sz="2800" dirty="0" smtClean="0"/>
              <a:t>გაუმჯობესდება ქალაქის ეკოლოგიური მდგომარეობა ფარნავაზის, რუსთაველის ჩიხისა და ჭავჭავაძის ქუჩისა და ჩიხის მოსახლეობის საკანალიზაციო კოლექტორში ჩართვის შესაძლებლობის შექმნით.</a:t>
            </a:r>
          </a:p>
          <a:p>
            <a:r>
              <a:rPr lang="ka-GE" sz="2800" dirty="0" smtClean="0"/>
              <a:t>სახანძრო-სამაშველო სამსახურისათვის შეიქმნება დასახლების ცენტრში მდებარე, მოსახერხებელი წყალაღების რეზერვუარი.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49005" y="1812175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95023" y="990599"/>
            <a:ext cx="6965245" cy="6096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a-GE" sz="2000" b="1" dirty="0">
                <a:solidFill>
                  <a:schemeClr val="bg2">
                    <a:lumMod val="50000"/>
                  </a:schemeClr>
                </a:solidFill>
              </a:rPr>
              <a:t>პროექტს არ ექნება ნეგატიური </a:t>
            </a:r>
            <a:r>
              <a:rPr lang="ka-GE" sz="2000" b="1" dirty="0" smtClean="0">
                <a:solidFill>
                  <a:schemeClr val="bg2">
                    <a:lumMod val="50000"/>
                  </a:schemeClr>
                </a:solidFill>
              </a:rPr>
              <a:t>ეფექტები</a:t>
            </a: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95400" y="1600200"/>
            <a:ext cx="6653605" cy="42672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a-GE" sz="2800" dirty="0" smtClean="0"/>
              <a:t>წყლის </a:t>
            </a:r>
            <a:r>
              <a:rPr lang="ka-GE" sz="2800" dirty="0"/>
              <a:t>დონე წყალსატევში და წყლის დამწრეტი საკანალიზაციო მილი არ იქნება ისეთ ნიშნულზე მაღლა, რომ მიწისქვეშა წყლების დონის აწევით გამოიწვიოს მიმდებარე სახლების სარდაფების დატბორვა</a:t>
            </a:r>
            <a:r>
              <a:rPr lang="ka-GE" sz="2800" dirty="0" smtClean="0"/>
              <a:t>,</a:t>
            </a:r>
          </a:p>
          <a:p>
            <a:r>
              <a:rPr lang="ka-GE" sz="2800" dirty="0" smtClean="0"/>
              <a:t>წყალსატევის </a:t>
            </a:r>
            <a:r>
              <a:rPr lang="ka-GE" sz="2800" dirty="0"/>
              <a:t>ზედაპირის მცირე ფართობი არ გამოიწვევს კლიმატის ლოკალურ ცვლილებებს</a:t>
            </a:r>
            <a:r>
              <a:rPr lang="ka-GE" sz="2800" dirty="0" smtClean="0"/>
              <a:t>.</a:t>
            </a:r>
          </a:p>
          <a:p>
            <a:r>
              <a:rPr lang="ka-GE" sz="2800" dirty="0" smtClean="0"/>
              <a:t>წყალსატევის მცირე სიღრმითა და ბავშვებისათვის საცურაოდ შემოზღუდული სპეციალური სივრცით ხდება უბედური შემთხვევების რისკების შემცირება</a:t>
            </a:r>
            <a:endParaRPr lang="ka-GE" sz="2800" dirty="0"/>
          </a:p>
          <a:p>
            <a:endParaRPr lang="ka-GE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7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95023" y="990599"/>
            <a:ext cx="6965245" cy="6096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a-GE" sz="2000" b="1" dirty="0" smtClean="0">
                <a:solidFill>
                  <a:schemeClr val="bg2">
                    <a:lumMod val="25000"/>
                  </a:schemeClr>
                </a:solidFill>
              </a:rPr>
              <a:t>საპროექტო წინადადების განხორციელების ეტაპები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95400" y="1600200"/>
            <a:ext cx="6653605" cy="4267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a-GE" sz="2000" b="1" dirty="0" smtClean="0">
                <a:solidFill>
                  <a:schemeClr val="bg2">
                    <a:lumMod val="50000"/>
                  </a:schemeClr>
                </a:solidFill>
              </a:rPr>
              <a:t>თანამონაწილეობითი დაგეგმვის პროცესში საპროექტო წინადადების შემუშავება</a:t>
            </a:r>
          </a:p>
          <a:p>
            <a:r>
              <a:rPr lang="ka-GE" sz="2000" b="1" dirty="0" smtClean="0">
                <a:solidFill>
                  <a:schemeClr val="bg2">
                    <a:lumMod val="50000"/>
                  </a:schemeClr>
                </a:solidFill>
              </a:rPr>
              <a:t>სამოქალაქო მრჩეველთა საბჭოს მიერ საპროექტო წინადადების მოწონება</a:t>
            </a:r>
          </a:p>
          <a:p>
            <a:r>
              <a:rPr lang="ka-GE" sz="2000" b="1" dirty="0" smtClean="0">
                <a:solidFill>
                  <a:schemeClr val="bg2">
                    <a:lumMod val="50000"/>
                  </a:schemeClr>
                </a:solidFill>
              </a:rPr>
              <a:t>საპროექტო წინადადების წარდგენა მუნიციპალიტეტის მერისათვის</a:t>
            </a:r>
          </a:p>
          <a:p>
            <a:r>
              <a:rPr lang="ka-GE" sz="2000" dirty="0" smtClean="0"/>
              <a:t>პროექტის ტექნიკური დოკუმენტაციის შემუშავება</a:t>
            </a:r>
          </a:p>
          <a:p>
            <a:r>
              <a:rPr lang="ka-GE" sz="2000" dirty="0" smtClean="0"/>
              <a:t>პროექტის განსახორციელებლად დაფინანსების მოპოვება</a:t>
            </a:r>
          </a:p>
          <a:p>
            <a:r>
              <a:rPr lang="ka-GE" sz="2000" dirty="0" smtClean="0"/>
              <a:t>ხელოვნური წყალსატევის, ბულვარისა და სკვერის რეაბილიტაცია</a:t>
            </a:r>
          </a:p>
          <a:p>
            <a:r>
              <a:rPr lang="ka-GE" sz="2000" dirty="0" smtClean="0"/>
              <a:t>ინვესტორებთან მოლაპარაკება</a:t>
            </a:r>
          </a:p>
          <a:p>
            <a:r>
              <a:rPr lang="ka-GE" sz="2000" dirty="0" smtClean="0"/>
              <a:t>სასტუმროსა და რესტორნის მშენებლობა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85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95400" y="2209800"/>
            <a:ext cx="6653605" cy="23622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a-GE" sz="4000" b="1" dirty="0" smtClean="0">
                <a:solidFill>
                  <a:schemeClr val="bg2">
                    <a:lumMod val="50000"/>
                  </a:schemeClr>
                </a:solidFill>
              </a:rPr>
              <a:t>თანამონაწილეობითი დაგეგმვის პროცესი ს მიმდინარეობა </a:t>
            </a:r>
          </a:p>
          <a:p>
            <a:pPr marL="0" indent="0">
              <a:buNone/>
            </a:pPr>
            <a:endParaRPr lang="ka-GE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06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155265207"/>
              </p:ext>
            </p:extLst>
          </p:nvPr>
        </p:nvGraphicFramePr>
        <p:xfrm>
          <a:off x="1447800" y="1066800"/>
          <a:ext cx="6248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14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57400"/>
            <a:ext cx="7280564" cy="4067956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028950" y="1143000"/>
            <a:ext cx="4811268" cy="836676"/>
            <a:chOff x="0" y="0"/>
            <a:chExt cx="4811268" cy="836676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4811268" cy="83667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4505" y="24505"/>
              <a:ext cx="3810539" cy="7876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900" b="1" kern="1200"/>
                <a:t>საჭიროების შეფასება / დაგეგმვის არეალის განსაზღვრა</a:t>
              </a:r>
              <a:endParaRPr lang="en-US" sz="19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888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0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48000"/>
            <a:ext cx="6288578" cy="2589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91" y="1896745"/>
            <a:ext cx="3454400" cy="230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015105" y="1219200"/>
            <a:ext cx="4811268" cy="836676"/>
            <a:chOff x="718566" y="1905762"/>
            <a:chExt cx="4811268" cy="836676"/>
          </a:xfrm>
          <a:scene3d>
            <a:camera prst="orthographicFront"/>
            <a:lightRig rig="flat" dir="t"/>
          </a:scene3d>
        </p:grpSpPr>
        <p:sp>
          <p:nvSpPr>
            <p:cNvPr id="8" name="Rounded Rectangle 7"/>
            <p:cNvSpPr/>
            <p:nvPr/>
          </p:nvSpPr>
          <p:spPr>
            <a:xfrm>
              <a:off x="718566" y="1905762"/>
              <a:ext cx="4811268" cy="83667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888085"/>
                <a:satOff val="18770"/>
                <a:lumOff val="2059"/>
                <a:alphaOff val="0"/>
              </a:schemeClr>
            </a:fillRef>
            <a:effectRef idx="2">
              <a:schemeClr val="accent3">
                <a:hueOff val="1888085"/>
                <a:satOff val="18770"/>
                <a:lumOff val="20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743071" y="1930267"/>
              <a:ext cx="3859135" cy="7876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900" b="1" kern="1200"/>
                <a:t>სამუშაო ჯგუფების ფორმირება საჯარო შეხვედრაზე</a:t>
              </a:r>
              <a:endParaRPr lang="en-US" sz="19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09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a-GE" sz="2000" b="1" dirty="0">
                <a:solidFill>
                  <a:schemeClr val="bg2">
                    <a:lumMod val="50000"/>
                  </a:schemeClr>
                </a:solidFill>
              </a:rPr>
              <a:t>თანამონაწილეობითი დაგეგმვა ურბანულ დასახლებაში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828800"/>
            <a:ext cx="6196405" cy="3603812"/>
          </a:xfrm>
        </p:spPr>
        <p:txBody>
          <a:bodyPr>
            <a:normAutofit fontScale="92500" lnSpcReduction="10000"/>
          </a:bodyPr>
          <a:lstStyle/>
          <a:p>
            <a:r>
              <a:rPr lang="ka-GE" sz="2800" b="1" dirty="0" smtClean="0"/>
              <a:t>პროექტის ამოცანები: </a:t>
            </a:r>
          </a:p>
          <a:p>
            <a:pPr lvl="0"/>
            <a:r>
              <a:rPr lang="ka-GE" dirty="0"/>
              <a:t>ქალაქ თეთრიწყაროს სივრცითი  განვითარების თაობაზე მოსახლეობის ხედვებისა და ინტერესების გამოვლენა მრჩეველთა საბჭოს აქტიური მონაწილეობით;</a:t>
            </a:r>
            <a:endParaRPr lang="en-US" dirty="0"/>
          </a:p>
          <a:p>
            <a:pPr lvl="0"/>
            <a:r>
              <a:rPr lang="ka-GE" dirty="0" smtClean="0"/>
              <a:t>საზოგადოებასა </a:t>
            </a:r>
            <a:r>
              <a:rPr lang="ka-GE" dirty="0"/>
              <a:t>და ადგილობრივ ხელისუფლებას შორის წარმატებული თანამშრომლობის პრაქტიკის დანერგვა პროექტების ერთობლივად შემუშავების გზით.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39" y="2913611"/>
            <a:ext cx="2293505" cy="3022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56" y="1981199"/>
            <a:ext cx="2446543" cy="3955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36" y="1860657"/>
            <a:ext cx="2519912" cy="874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3103692" y="762000"/>
            <a:ext cx="4811268" cy="836676"/>
            <a:chOff x="359283" y="952881"/>
            <a:chExt cx="4811268" cy="836676"/>
          </a:xfrm>
          <a:scene3d>
            <a:camera prst="orthographicFront"/>
            <a:lightRig rig="flat" dir="t"/>
          </a:scene3d>
        </p:grpSpPr>
        <p:sp>
          <p:nvSpPr>
            <p:cNvPr id="8" name="Rounded Rectangle 7"/>
            <p:cNvSpPr/>
            <p:nvPr/>
          </p:nvSpPr>
          <p:spPr>
            <a:xfrm>
              <a:off x="359283" y="952881"/>
              <a:ext cx="4811268" cy="83667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44043"/>
                <a:satOff val="9385"/>
                <a:lumOff val="1030"/>
                <a:alphaOff val="0"/>
              </a:schemeClr>
            </a:fillRef>
            <a:effectRef idx="2">
              <a:schemeClr val="accent3">
                <a:hueOff val="944043"/>
                <a:satOff val="9385"/>
                <a:lumOff val="10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383788" y="977386"/>
              <a:ext cx="3859135" cy="7876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900" b="1" kern="1200"/>
                <a:t>საინფორმაციო კამპანია</a:t>
              </a:r>
              <a:endParaRPr lang="en-US" sz="19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7132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Green Caucasus\OSGF\თანამონაწილეობითი დაგეგმვა\ტრენინგები\13724927_590441017794528_1795261178105623764_o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39" y="3970857"/>
            <a:ext cx="3058449" cy="209509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28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33" y="2603759"/>
            <a:ext cx="3443605" cy="2014855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1087928" y="685800"/>
            <a:ext cx="4811268" cy="836676"/>
            <a:chOff x="1077848" y="2858643"/>
            <a:chExt cx="4811268" cy="836676"/>
          </a:xfrm>
          <a:scene3d>
            <a:camera prst="orthographicFront"/>
            <a:lightRig rig="flat" dir="t"/>
          </a:scene3d>
        </p:grpSpPr>
        <p:sp>
          <p:nvSpPr>
            <p:cNvPr id="10" name="Rounded Rectangle 9"/>
            <p:cNvSpPr/>
            <p:nvPr/>
          </p:nvSpPr>
          <p:spPr>
            <a:xfrm>
              <a:off x="1077848" y="2858643"/>
              <a:ext cx="4811268" cy="83667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832128"/>
                <a:satOff val="28156"/>
                <a:lumOff val="3089"/>
                <a:alphaOff val="0"/>
              </a:schemeClr>
            </a:fillRef>
            <a:effectRef idx="2">
              <a:schemeClr val="accent3">
                <a:hueOff val="2832128"/>
                <a:satOff val="28156"/>
                <a:lumOff val="308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102353" y="2883148"/>
              <a:ext cx="3859135" cy="7876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900" b="1" kern="1200"/>
                <a:t>საერთო ხედვის შემუშავება</a:t>
              </a:r>
              <a:endParaRPr lang="en-US" sz="1900" b="1" kern="1200" dirty="0"/>
            </a:p>
          </p:txBody>
        </p:sp>
      </p:grpSp>
      <p:pic>
        <p:nvPicPr>
          <p:cNvPr id="12" name="Рисунок 27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77929"/>
            <a:ext cx="3292475" cy="185166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9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51536"/>
            <a:ext cx="5398534" cy="360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00480"/>
            <a:ext cx="5924445" cy="3954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/>
          <p:cNvGrpSpPr/>
          <p:nvPr/>
        </p:nvGrpSpPr>
        <p:grpSpPr>
          <a:xfrm>
            <a:off x="3224923" y="914400"/>
            <a:ext cx="4811268" cy="836676"/>
            <a:chOff x="1437132" y="3811524"/>
            <a:chExt cx="4811268" cy="836676"/>
          </a:xfrm>
          <a:scene3d>
            <a:camera prst="orthographicFront"/>
            <a:lightRig rig="flat" dir="t"/>
          </a:scene3d>
        </p:grpSpPr>
        <p:sp>
          <p:nvSpPr>
            <p:cNvPr id="16" name="Rounded Rectangle 15"/>
            <p:cNvSpPr/>
            <p:nvPr/>
          </p:nvSpPr>
          <p:spPr>
            <a:xfrm>
              <a:off x="1437132" y="3811524"/>
              <a:ext cx="4811268" cy="83667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776170"/>
                <a:satOff val="37541"/>
                <a:lumOff val="4118"/>
                <a:alphaOff val="0"/>
              </a:schemeClr>
            </a:fillRef>
            <a:effectRef idx="2">
              <a:schemeClr val="accent3">
                <a:hueOff val="3776170"/>
                <a:satOff val="37541"/>
                <a:lumOff val="411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1461637" y="3836029"/>
              <a:ext cx="3859135" cy="7876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1900" b="1" kern="1200" dirty="0"/>
                <a:t>შედეგების თაობაზე მოსახლეობის ინფორმირება</a:t>
              </a:r>
              <a:endParaRPr lang="en-US" sz="19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10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295400" y="2793423"/>
            <a:ext cx="6653605" cy="11811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a-GE" sz="4000" b="1" dirty="0" smtClean="0">
                <a:solidFill>
                  <a:schemeClr val="bg2">
                    <a:lumMod val="50000"/>
                  </a:schemeClr>
                </a:solidFill>
              </a:rPr>
              <a:t>მიღებული გამოცდილება </a:t>
            </a:r>
          </a:p>
          <a:p>
            <a:pPr marL="0" indent="0">
              <a:buNone/>
            </a:pPr>
            <a:endParaRPr lang="ka-GE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22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39941" y="1905000"/>
            <a:ext cx="6290657" cy="3429000"/>
            <a:chOff x="1239941" y="1905000"/>
            <a:chExt cx="6290657" cy="3429000"/>
          </a:xfrm>
        </p:grpSpPr>
        <p:sp>
          <p:nvSpPr>
            <p:cNvPr id="6" name="Down Arrow 5"/>
            <p:cNvSpPr/>
            <p:nvPr/>
          </p:nvSpPr>
          <p:spPr>
            <a:xfrm>
              <a:off x="1248255" y="1905000"/>
              <a:ext cx="4800600" cy="1219200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a-GE" dirty="0" smtClean="0"/>
                <a:t>საჭიროების გაცნობიერება და ნება</a:t>
              </a:r>
              <a:endParaRPr lang="en-US" dirty="0"/>
            </a:p>
          </p:txBody>
        </p:sp>
        <p:sp>
          <p:nvSpPr>
            <p:cNvPr id="8" name="Right Arrow 7"/>
            <p:cNvSpPr/>
            <p:nvPr/>
          </p:nvSpPr>
          <p:spPr>
            <a:xfrm rot="16200000">
              <a:off x="3115156" y="2400297"/>
              <a:ext cx="1066801" cy="4800601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ka-GE" dirty="0" smtClean="0"/>
                <a:t>მოთხოვნილება და მზაობა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39941" y="3333404"/>
              <a:ext cx="4800601" cy="762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a-GE" b="1" dirty="0" smtClean="0"/>
                <a:t>სამოქალაქო მრჩეველთა საბჭო:</a:t>
              </a:r>
            </a:p>
            <a:p>
              <a:pPr algn="ctr"/>
              <a:r>
                <a:rPr lang="ka-GE" dirty="0" smtClean="0"/>
                <a:t>კომპეტენცია და უნარები</a:t>
              </a:r>
              <a:endParaRPr lang="en-US" dirty="0"/>
            </a:p>
          </p:txBody>
        </p:sp>
        <p:sp>
          <p:nvSpPr>
            <p:cNvPr id="12" name="Right Arrow 11"/>
            <p:cNvSpPr/>
            <p:nvPr/>
          </p:nvSpPr>
          <p:spPr>
            <a:xfrm rot="10800000">
              <a:off x="6217112" y="2057400"/>
              <a:ext cx="1313486" cy="3276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ka-GE" dirty="0" smtClean="0"/>
                <a:t>მონაწილეობა და დახმარება</a:t>
              </a:r>
              <a:endParaRPr lang="en-US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248255" y="5334000"/>
            <a:ext cx="4800600" cy="53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/>
              <a:t>საზოგადოება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1248255" y="1371600"/>
            <a:ext cx="48006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/>
              <a:t>ადგილობრივი ხელისუფლება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7530598" y="1371600"/>
            <a:ext cx="685801" cy="449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ka-GE" b="1" dirty="0" smtClean="0"/>
              <a:t>არასამთავრობო სექტორი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95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299"/>
          <p:cNvSpPr/>
          <p:nvPr/>
        </p:nvSpPr>
        <p:spPr>
          <a:xfrm>
            <a:off x="713333" y="866662"/>
            <a:ext cx="4072458" cy="358616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a-GE" b="1" i="1" dirty="0">
                <a:solidFill>
                  <a:srgbClr val="C00000"/>
                </a:solidFill>
                <a:effectLst/>
                <a:latin typeface="Sylfaen"/>
                <a:ea typeface="Calibri"/>
                <a:cs typeface="Times New Roman"/>
              </a:rPr>
              <a:t>თანამონაწილეობითი ურბანული დაგეგმვისას მზა პროექტი ან გადაწყვეტა არ გვაქვს საჯარო განხილვამდე, მაგრამ გვაქვს საჯარო განხილვის შემდეგ</a:t>
            </a:r>
            <a:endParaRPr lang="en-US" dirty="0">
              <a:solidFill>
                <a:srgbClr val="0000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5" name="Овал 298"/>
          <p:cNvSpPr/>
          <p:nvPr/>
        </p:nvSpPr>
        <p:spPr>
          <a:xfrm>
            <a:off x="803819" y="752361"/>
            <a:ext cx="3662362" cy="370046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Овал 300"/>
          <p:cNvSpPr/>
          <p:nvPr/>
        </p:nvSpPr>
        <p:spPr>
          <a:xfrm>
            <a:off x="975269" y="866661"/>
            <a:ext cx="3662362" cy="370046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Овал 299"/>
          <p:cNvSpPr/>
          <p:nvPr/>
        </p:nvSpPr>
        <p:spPr>
          <a:xfrm>
            <a:off x="4188229" y="2404454"/>
            <a:ext cx="4072458" cy="358616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ka-GE" b="1" i="1" dirty="0" smtClean="0">
              <a:solidFill>
                <a:schemeClr val="bg2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a-GE" b="1" i="1" dirty="0" smtClean="0">
                <a:solidFill>
                  <a:schemeClr val="bg2">
                    <a:lumMod val="50000"/>
                  </a:schemeClr>
                </a:solidFill>
                <a:ea typeface="Calibri"/>
                <a:cs typeface="Times New Roman"/>
              </a:rPr>
              <a:t>ვინც </a:t>
            </a:r>
            <a:r>
              <a:rPr lang="ka-GE" b="1" i="1" dirty="0">
                <a:solidFill>
                  <a:schemeClr val="bg2">
                    <a:lumMod val="50000"/>
                  </a:schemeClr>
                </a:solidFill>
                <a:ea typeface="Calibri"/>
                <a:cs typeface="Times New Roman"/>
              </a:rPr>
              <a:t>მონაწილეობს, სწორედ ის არის, ვინც უნდა </a:t>
            </a:r>
            <a:r>
              <a:rPr lang="ka-GE" b="1" i="1" dirty="0" smtClean="0">
                <a:solidFill>
                  <a:schemeClr val="bg2">
                    <a:lumMod val="50000"/>
                  </a:schemeClr>
                </a:solidFill>
                <a:ea typeface="Calibri"/>
                <a:cs typeface="Times New Roman"/>
              </a:rPr>
              <a:t>მონაწილეობდეს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a-GE" b="1" i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ნებისმიერ მოქალაქეს, ყოველგვარი შეზღუდვის გარეშე, შეუძლია ჩაერთოს პროცესში ან გამოაკლდეს </a:t>
            </a:r>
            <a:r>
              <a:rPr lang="ka-GE" b="1" i="1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მას</a:t>
            </a:r>
            <a:endParaRPr lang="en-US" b="1" i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b="1" i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9" name="Овал 298"/>
          <p:cNvSpPr/>
          <p:nvPr/>
        </p:nvSpPr>
        <p:spPr>
          <a:xfrm>
            <a:off x="4281486" y="2400299"/>
            <a:ext cx="3662362" cy="370046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Овал 300"/>
          <p:cNvSpPr/>
          <p:nvPr/>
        </p:nvSpPr>
        <p:spPr>
          <a:xfrm>
            <a:off x="4452936" y="2514599"/>
            <a:ext cx="3662362" cy="370046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65423882"/>
              </p:ext>
            </p:extLst>
          </p:nvPr>
        </p:nvGraphicFramePr>
        <p:xfrm>
          <a:off x="0" y="990600"/>
          <a:ext cx="8458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2975957" y="1921566"/>
            <a:ext cx="2057400" cy="541655"/>
          </a:xfrm>
          <a:prstGeom prst="roundRect">
            <a:avLst/>
          </a:prstGeom>
          <a:scene3d>
            <a:camera prst="perspectiveLeft"/>
            <a:lightRig rig="threePt" dir="t"/>
          </a:scene3d>
          <a:sp3d>
            <a:bevelT prst="slope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a-GE" sz="90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00000"/>
                </a:solidFill>
                <a:effectLst/>
                <a:latin typeface="Sylfaen"/>
                <a:ea typeface="Calibri"/>
                <a:cs typeface="Times New Roman"/>
              </a:rPr>
              <a:t>კონსულტაციები მოსახლეობასთან</a:t>
            </a:r>
            <a:endParaRPr lang="en-US" sz="1100" dirty="0">
              <a:solidFill>
                <a:srgbClr val="000000"/>
              </a:solidFill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71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greencaucasus.org.ge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6705600" cy="3022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187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799" y="2874169"/>
            <a:ext cx="4394431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a-GE" sz="3200" dirty="0" smtClean="0"/>
              <a:t>         </a:t>
            </a:r>
            <a:r>
              <a:rPr lang="ka-G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გმადლობთ ყურადღებისათვის!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7" descr="D:\Green Caucasus\OSGF\OSGF-ლოგ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41958"/>
            <a:ext cx="1638300" cy="64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https://fbcdn-sphotos-a-a.akamaihd.net/hphotos-ak-xpl1/v/t1.0-9/13887000_602121636626466_8678676484146545716_n.jpg?oh=f5450af705427dd877dba91b35d1f98b&amp;oe=587D5E51&amp;__gda__=1482783197_79caf6635ecee5f50441d5246fac9eb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96" y="922676"/>
            <a:ext cx="914400" cy="82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922676"/>
            <a:ext cx="1549400" cy="871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81200"/>
            <a:ext cx="30480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640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</p:spPr>
        <p:txBody>
          <a:bodyPr>
            <a:normAutofit/>
          </a:bodyPr>
          <a:lstStyle/>
          <a:p>
            <a:r>
              <a:rPr lang="ka-GE" sz="2000" b="1" dirty="0">
                <a:solidFill>
                  <a:schemeClr val="bg2">
                    <a:lumMod val="50000"/>
                  </a:schemeClr>
                </a:solidFill>
              </a:rPr>
              <a:t>თანამონაწილეობითი დაგეგმვა ურბანულ დასახლებაში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52600" y="1828800"/>
            <a:ext cx="6196405" cy="3603812"/>
          </a:xfrm>
        </p:spPr>
        <p:txBody>
          <a:bodyPr>
            <a:normAutofit fontScale="77500" lnSpcReduction="20000"/>
          </a:bodyPr>
          <a:lstStyle/>
          <a:p>
            <a:r>
              <a:rPr lang="ka-GE" sz="2800" b="1" dirty="0" smtClean="0"/>
              <a:t>პროექტის </a:t>
            </a:r>
            <a:r>
              <a:rPr lang="en-US" sz="2800" b="1" dirty="0"/>
              <a:t> </a:t>
            </a:r>
            <a:r>
              <a:rPr lang="ka-GE" sz="2800" b="1" dirty="0" smtClean="0"/>
              <a:t>შედეგები: </a:t>
            </a:r>
          </a:p>
          <a:p>
            <a:pPr lvl="0"/>
            <a:endParaRPr lang="ka-GE" dirty="0" smtClean="0"/>
          </a:p>
          <a:p>
            <a:pPr lvl="0"/>
            <a:r>
              <a:rPr lang="ka-GE" dirty="0" smtClean="0"/>
              <a:t>მოხდა თანამონაწილეობითი დაგეგმვის პროცესის უცხოური გამოცდილების პილოტირება </a:t>
            </a:r>
          </a:p>
          <a:p>
            <a:pPr lvl="0"/>
            <a:r>
              <a:rPr lang="ka-GE" dirty="0" smtClean="0"/>
              <a:t>შედგა თანამშრომლობა ადგილობრივ ხელისუფლებას, არასამთავრობო ორგანიზაციასა და მოსახლეობას შორის</a:t>
            </a:r>
            <a:endParaRPr lang="en-US" dirty="0"/>
          </a:p>
          <a:p>
            <a:pPr lvl="0"/>
            <a:r>
              <a:rPr lang="ka-GE" dirty="0" smtClean="0"/>
              <a:t>სამოქალაქო მრჩეველთა საბჭომ საკუთარი ფუნქციების </a:t>
            </a:r>
            <a:r>
              <a:rPr lang="ka-GE" dirty="0"/>
              <a:t>პრაქტიკაში </a:t>
            </a:r>
            <a:r>
              <a:rPr lang="ka-GE" dirty="0" smtClean="0"/>
              <a:t>განხორციელების გამოცდილება მიიღო</a:t>
            </a:r>
          </a:p>
          <a:p>
            <a:pPr lvl="0"/>
            <a:r>
              <a:rPr lang="ka-GE" dirty="0" smtClean="0"/>
              <a:t>შემუშავდა  ქალაქის კეთილმოწყობის საპროექტო წინადადება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632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6965245" cy="2040685"/>
          </a:xfrm>
        </p:spPr>
        <p:txBody>
          <a:bodyPr>
            <a:normAutofit/>
          </a:bodyPr>
          <a:lstStyle/>
          <a:p>
            <a:r>
              <a:rPr lang="ka-GE" sz="2200" dirty="0" smtClean="0"/>
              <a:t>თანამონაწილეობითი დაგეგმვის პროცესში შემუშავებული და სამოქალაქო მრჩეველთა საბჭოს მიერ რეკომენდებული საპროექტო წინადადება: </a:t>
            </a:r>
            <a:br>
              <a:rPr lang="ka-GE" sz="2200" dirty="0" smtClean="0"/>
            </a:br>
            <a:r>
              <a:rPr lang="ka-GE" sz="2200" b="1" dirty="0" smtClean="0">
                <a:solidFill>
                  <a:srgbClr val="C00000"/>
                </a:solidFill>
              </a:rPr>
              <a:t>სარეკრეაციო </a:t>
            </a:r>
            <a:r>
              <a:rPr lang="ka-GE" sz="2200" b="1" dirty="0">
                <a:solidFill>
                  <a:srgbClr val="C00000"/>
                </a:solidFill>
              </a:rPr>
              <a:t>ზონის რეაბილიტაცია </a:t>
            </a:r>
            <a:r>
              <a:rPr lang="ka-GE" sz="2200" b="1" dirty="0" smtClean="0">
                <a:solidFill>
                  <a:srgbClr val="C00000"/>
                </a:solidFill>
              </a:rPr>
              <a:t>                     ქალაქ </a:t>
            </a:r>
            <a:r>
              <a:rPr lang="ka-GE" sz="2200" b="1" dirty="0">
                <a:solidFill>
                  <a:srgbClr val="C00000"/>
                </a:solidFill>
              </a:rPr>
              <a:t>თეთრიწყაროს ცენტრალურ </a:t>
            </a:r>
            <a:r>
              <a:rPr lang="ka-GE" sz="2200" b="1" dirty="0" smtClean="0">
                <a:solidFill>
                  <a:srgbClr val="C00000"/>
                </a:solidFill>
              </a:rPr>
              <a:t>უბანში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0" y="2819400"/>
            <a:ext cx="6196013" cy="3276600"/>
          </a:xfrm>
        </p:spPr>
        <p:txBody>
          <a:bodyPr>
            <a:normAutofit fontScale="85000" lnSpcReduction="20000"/>
          </a:bodyPr>
          <a:lstStyle/>
          <a:p>
            <a:r>
              <a:rPr lang="ka-GE" b="1" dirty="0" smtClean="0"/>
              <a:t>პროექტის სავარაუდო ღირებულება: </a:t>
            </a:r>
          </a:p>
          <a:p>
            <a:pPr marL="0" indent="0">
              <a:buNone/>
            </a:pPr>
            <a:r>
              <a:rPr lang="ka-GE" dirty="0"/>
              <a:t> </a:t>
            </a:r>
            <a:r>
              <a:rPr lang="ka-GE" dirty="0" smtClean="0"/>
              <a:t>   1 500 000 ლარი</a:t>
            </a:r>
            <a:endParaRPr lang="en-US" dirty="0" smtClean="0"/>
          </a:p>
          <a:p>
            <a:r>
              <a:rPr lang="ka-GE" b="1" dirty="0" smtClean="0"/>
              <a:t>პროექტის განხორციელების ვადა: </a:t>
            </a:r>
            <a:r>
              <a:rPr lang="ka-GE" dirty="0"/>
              <a:t>8</a:t>
            </a:r>
            <a:r>
              <a:rPr lang="ka-GE" dirty="0" smtClean="0"/>
              <a:t> თვე</a:t>
            </a:r>
          </a:p>
          <a:p>
            <a:pPr marL="0" indent="0">
              <a:buNone/>
            </a:pPr>
            <a:r>
              <a:rPr lang="ka-GE" dirty="0" smtClean="0"/>
              <a:t>2019 წლის 01 მაისიდან 2019 წლის 01 დეკემბრამდე</a:t>
            </a:r>
          </a:p>
          <a:p>
            <a:r>
              <a:rPr lang="ka-GE" b="1" dirty="0" smtClean="0"/>
              <a:t>პროექტის განხორციელების ფორმა</a:t>
            </a:r>
            <a:r>
              <a:rPr lang="ka-GE" dirty="0" smtClean="0"/>
              <a:t>:</a:t>
            </a:r>
          </a:p>
          <a:p>
            <a:pPr marL="0" indent="0">
              <a:buNone/>
            </a:pPr>
            <a:r>
              <a:rPr lang="ka-GE" dirty="0" smtClean="0"/>
              <a:t>საჯარო-კერძო თანამშრომლობა  (</a:t>
            </a:r>
            <a:r>
              <a:rPr lang="en-US" dirty="0" smtClean="0"/>
              <a:t>PPP)</a:t>
            </a:r>
            <a:endParaRPr lang="ka-GE" dirty="0" smtClean="0"/>
          </a:p>
          <a:p>
            <a:r>
              <a:rPr lang="ka-GE" dirty="0" smtClean="0"/>
              <a:t>პროექტი შეესაბამება </a:t>
            </a:r>
            <a:r>
              <a:rPr lang="ka-GE" b="1" dirty="0" smtClean="0"/>
              <a:t>ქვემო ქართლის რეგიონის განვითარების სტრატეგიის </a:t>
            </a:r>
            <a:r>
              <a:rPr lang="ka-GE" dirty="0" smtClean="0"/>
              <a:t>შემდეგ მიზნებს: </a:t>
            </a:r>
          </a:p>
          <a:p>
            <a:pPr marL="0" indent="0">
              <a:buNone/>
            </a:pPr>
            <a:r>
              <a:rPr lang="ka-GE" dirty="0"/>
              <a:t> 1. ტურიზმის ინდუსტრიის განვითარება</a:t>
            </a:r>
          </a:p>
          <a:p>
            <a:pPr marL="0" indent="0">
              <a:buNone/>
            </a:pPr>
            <a:r>
              <a:rPr lang="ka-GE" dirty="0"/>
              <a:t> 2. კომუნალური მომსახურების </a:t>
            </a:r>
            <a:r>
              <a:rPr lang="ka-GE" dirty="0" smtClean="0"/>
              <a:t>მოწესრიგება</a:t>
            </a:r>
          </a:p>
          <a:p>
            <a:pPr marL="0" indent="0">
              <a:buNone/>
            </a:pPr>
            <a:endParaRPr lang="ka-GE" dirty="0"/>
          </a:p>
        </p:txBody>
      </p:sp>
    </p:spTree>
    <p:extLst>
      <p:ext uri="{BB962C8B-B14F-4D97-AF65-F5344CB8AC3E}">
        <p14:creationId xmlns:p14="http://schemas.microsoft.com/office/powerpoint/2010/main" val="18435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.abuladze\Desktop\რენდერები\საერთო გეგმა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40" y="1981200"/>
            <a:ext cx="5966280" cy="42131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5920" y="9144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a-GE" b="1" dirty="0" smtClean="0"/>
              <a:t>პროექტის განხორციელების ადგილი</a:t>
            </a:r>
            <a:r>
              <a:rPr lang="ka-GE" dirty="0" smtClean="0"/>
              <a:t>: </a:t>
            </a:r>
          </a:p>
          <a:p>
            <a:pPr algn="just"/>
            <a:r>
              <a:rPr lang="ka-GE" dirty="0" smtClean="0"/>
              <a:t>ჭავჭავაძისა და ფარნავაზის ქუჩებს შორის მდებარე ყოფილი ხელოვნური წყალსატევის ტერიტორია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.abuladze\Desktop\რენდერები\მთლიანი ხედი 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914401"/>
            <a:ext cx="6934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3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.abuladze\Desktop\რენდერები\მთლიანი ხედი 3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914400"/>
            <a:ext cx="6858000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71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.abuladze\Desktop\რენდერები\სკვერი ტბასთან (2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990600"/>
            <a:ext cx="67056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19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580</TotalTime>
  <Words>506</Words>
  <Application>Microsoft Office PowerPoint</Application>
  <PresentationFormat>On-screen Show (4:3)</PresentationFormat>
  <Paragraphs>93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Brush Script MT</vt:lpstr>
      <vt:lpstr>Calibri</vt:lpstr>
      <vt:lpstr>Constantia</vt:lpstr>
      <vt:lpstr>Franklin Gothic Book</vt:lpstr>
      <vt:lpstr>Rage Italic</vt:lpstr>
      <vt:lpstr>Sylfaen</vt:lpstr>
      <vt:lpstr>Times New Roman</vt:lpstr>
      <vt:lpstr>Pushpin</vt:lpstr>
      <vt:lpstr>PowerPoint Presentation</vt:lpstr>
      <vt:lpstr>თანამონაწილეობითი დაგეგმვა ურბანულ დასახლებაში </vt:lpstr>
      <vt:lpstr>თანამონაწილეობითი დაგეგმვა ურბანულ დასახლებაში</vt:lpstr>
      <vt:lpstr>თანამონაწილეობითი დაგეგმვა ურბანულ დასახლებაში</vt:lpstr>
      <vt:lpstr>თანამონაწილეობითი დაგეგმვის პროცესში შემუშავებული და სამოქალაქო მრჩეველთა საბჭოს მიერ რეკომენდებული საპროექტო წინადადება:  სარეკრეაციო ზონის რეაბილიტაცია                      ქალაქ თეთრიწყაროს ცენტრალურ უბანში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greencaucasus.org.ge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Mamuka Abuladze</dc:creator>
  <cp:lastModifiedBy>Phatima Shavadze</cp:lastModifiedBy>
  <cp:revision>43</cp:revision>
  <dcterms:created xsi:type="dcterms:W3CDTF">2006-08-16T00:00:00Z</dcterms:created>
  <dcterms:modified xsi:type="dcterms:W3CDTF">2018-11-17T11:02:06Z</dcterms:modified>
</cp:coreProperties>
</file>